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1"/>
  </p:notesMasterIdLst>
  <p:sldIdLst>
    <p:sldId id="271" r:id="rId2"/>
    <p:sldId id="258" r:id="rId3"/>
    <p:sldId id="278" r:id="rId4"/>
    <p:sldId id="276" r:id="rId5"/>
    <p:sldId id="275" r:id="rId6"/>
    <p:sldId id="274" r:id="rId7"/>
    <p:sldId id="259" r:id="rId8"/>
    <p:sldId id="263" r:id="rId9"/>
    <p:sldId id="279" r:id="rId10"/>
  </p:sldIdLst>
  <p:sldSz cx="12192000" cy="6858000"/>
  <p:notesSz cx="6797675" cy="9926638"/>
  <p:embeddedFontLst>
    <p:embeddedFont>
      <p:font typeface="Aptos Narrow" panose="020B0004020202020204" pitchFamily="34" charset="0"/>
      <p:regular r:id="rId12"/>
      <p:bold r:id="rId13"/>
      <p:italic r:id="rId14"/>
      <p:boldItalic r:id="rId15"/>
    </p:embeddedFont>
    <p:embeddedFont>
      <p:font typeface="Montserrat" pitchFamily="2" charset="0"/>
      <p:regular r:id="rId16"/>
      <p:bold r:id="rId17"/>
      <p:italic r:id="rId18"/>
      <p:boldItalic r:id="rId19"/>
    </p:embeddedFont>
    <p:embeddedFont>
      <p:font typeface="Montserrat ExtraBold" panose="00000900000000000000" pitchFamily="2" charset="0"/>
      <p:bold r:id="rId20"/>
      <p:italic r:id="rId21"/>
      <p:boldItalic r:id="rId22"/>
    </p:embeddedFont>
    <p:embeddedFont>
      <p:font typeface="Quattrocento Sans" panose="020B0502050000020003" pitchFamily="34" charset="0"/>
      <p:regular r:id="rId23"/>
      <p:bold r:id="rId24"/>
      <p:italic r:id="rId25"/>
      <p:boldItalic r:id="rId26"/>
    </p:embeddedFont>
  </p:embeddedFontLst>
  <p:defaultTextStyle>
    <a:defPPr>
      <a:defRPr lang="ru-RU"/>
    </a:defPPr>
    <a:lvl1pPr marL="0" algn="l" defTabSz="372986" rtl="0" eaLnBrk="1" latinLnBrk="0" hangingPunct="1">
      <a:defRPr sz="735" kern="1200">
        <a:solidFill>
          <a:schemeClr val="tx1"/>
        </a:solidFill>
        <a:latin typeface="+mn-lt"/>
        <a:ea typeface="+mn-ea"/>
        <a:cs typeface="+mn-cs"/>
      </a:defRPr>
    </a:lvl1pPr>
    <a:lvl2pPr marL="186493" algn="l" defTabSz="372986" rtl="0" eaLnBrk="1" latinLnBrk="0" hangingPunct="1">
      <a:defRPr sz="735" kern="1200">
        <a:solidFill>
          <a:schemeClr val="tx1"/>
        </a:solidFill>
        <a:latin typeface="+mn-lt"/>
        <a:ea typeface="+mn-ea"/>
        <a:cs typeface="+mn-cs"/>
      </a:defRPr>
    </a:lvl2pPr>
    <a:lvl3pPr marL="372986" algn="l" defTabSz="372986" rtl="0" eaLnBrk="1" latinLnBrk="0" hangingPunct="1">
      <a:defRPr sz="735" kern="1200">
        <a:solidFill>
          <a:schemeClr val="tx1"/>
        </a:solidFill>
        <a:latin typeface="+mn-lt"/>
        <a:ea typeface="+mn-ea"/>
        <a:cs typeface="+mn-cs"/>
      </a:defRPr>
    </a:lvl3pPr>
    <a:lvl4pPr marL="559480" algn="l" defTabSz="372986" rtl="0" eaLnBrk="1" latinLnBrk="0" hangingPunct="1">
      <a:defRPr sz="735" kern="1200">
        <a:solidFill>
          <a:schemeClr val="tx1"/>
        </a:solidFill>
        <a:latin typeface="+mn-lt"/>
        <a:ea typeface="+mn-ea"/>
        <a:cs typeface="+mn-cs"/>
      </a:defRPr>
    </a:lvl4pPr>
    <a:lvl5pPr marL="745973" algn="l" defTabSz="372986" rtl="0" eaLnBrk="1" latinLnBrk="0" hangingPunct="1">
      <a:defRPr sz="735" kern="1200">
        <a:solidFill>
          <a:schemeClr val="tx1"/>
        </a:solidFill>
        <a:latin typeface="+mn-lt"/>
        <a:ea typeface="+mn-ea"/>
        <a:cs typeface="+mn-cs"/>
      </a:defRPr>
    </a:lvl5pPr>
    <a:lvl6pPr marL="932466" algn="l" defTabSz="372986" rtl="0" eaLnBrk="1" latinLnBrk="0" hangingPunct="1">
      <a:defRPr sz="735" kern="1200">
        <a:solidFill>
          <a:schemeClr val="tx1"/>
        </a:solidFill>
        <a:latin typeface="+mn-lt"/>
        <a:ea typeface="+mn-ea"/>
        <a:cs typeface="+mn-cs"/>
      </a:defRPr>
    </a:lvl6pPr>
    <a:lvl7pPr marL="1118960" algn="l" defTabSz="372986" rtl="0" eaLnBrk="1" latinLnBrk="0" hangingPunct="1">
      <a:defRPr sz="735" kern="1200">
        <a:solidFill>
          <a:schemeClr val="tx1"/>
        </a:solidFill>
        <a:latin typeface="+mn-lt"/>
        <a:ea typeface="+mn-ea"/>
        <a:cs typeface="+mn-cs"/>
      </a:defRPr>
    </a:lvl7pPr>
    <a:lvl8pPr marL="1305453" algn="l" defTabSz="372986" rtl="0" eaLnBrk="1" latinLnBrk="0" hangingPunct="1">
      <a:defRPr sz="735" kern="1200">
        <a:solidFill>
          <a:schemeClr val="tx1"/>
        </a:solidFill>
        <a:latin typeface="+mn-lt"/>
        <a:ea typeface="+mn-ea"/>
        <a:cs typeface="+mn-cs"/>
      </a:defRPr>
    </a:lvl8pPr>
    <a:lvl9pPr marL="1491947" algn="l" defTabSz="372986" rtl="0" eaLnBrk="1" latinLnBrk="0" hangingPunct="1">
      <a:defRPr sz="73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DE8C"/>
    <a:srgbClr val="3C2726"/>
    <a:srgbClr val="F77776"/>
    <a:srgbClr val="1F1917"/>
    <a:srgbClr val="121819"/>
    <a:srgbClr val="2D3737"/>
    <a:srgbClr val="51953E"/>
    <a:srgbClr val="46362F"/>
    <a:srgbClr val="686A65"/>
    <a:srgbClr val="FFC3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82" autoAdjust="0"/>
    <p:restoredTop sz="92288" autoAdjust="0"/>
  </p:normalViewPr>
  <p:slideViewPr>
    <p:cSldViewPr snapToGrid="0">
      <p:cViewPr varScale="1">
        <p:scale>
          <a:sx n="112" d="100"/>
          <a:sy n="112" d="100"/>
        </p:scale>
        <p:origin x="536" y="48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11CD75-6299-4C54-A55F-5DF1F33C00D5}" type="datetimeFigureOut">
              <a:rPr lang="ru-KZ" smtClean="0"/>
              <a:t>06.02.2026</a:t>
            </a:fld>
            <a:endParaRPr lang="ru-K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K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FA8D0-B4C6-44D1-B098-E1EC4C261C3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108275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3 года назад мы стартовали как продукт для проектантов — тех, кто готовит разрешительную документацию для промышленных предприятий.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Логика была простая: если документация качественная и структурированная, дальше предприятию легче жить.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Но в реальности мы быстро увидели: разрешение — это только входной билет.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Как только документ получен и принят госорганом, самая тяжёлая нагрузка ложится не на проектанта, а на эколога на производстве: …</a:t>
            </a:r>
            <a:endParaRPr lang="ru-KZ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FA8D0-B4C6-44D1-B098-E1EC4C261C33}" type="slidenum">
              <a:rPr lang="ru-KZ" smtClean="0"/>
              <a:t>1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402382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…человека который отчитывается за эти документы ежеквартально </a:t>
            </a:r>
          </a:p>
          <a:p>
            <a:r>
              <a:rPr lang="ru-RU" dirty="0"/>
              <a:t> </a:t>
            </a:r>
          </a:p>
          <a:p>
            <a:r>
              <a:rPr lang="ru-RU" dirty="0"/>
              <a:t>Исторически роль эколога в Казахстане сводилась к заполнению отчетов. </a:t>
            </a:r>
          </a:p>
          <a:p>
            <a:r>
              <a:rPr lang="ru-RU" dirty="0"/>
              <a:t>Проблема состоит в том, что ведение экологической документации проводится на различных бумажных и электронных носителях. </a:t>
            </a:r>
          </a:p>
          <a:p>
            <a:endParaRPr lang="ru-RU" dirty="0"/>
          </a:p>
          <a:p>
            <a:r>
              <a:rPr lang="ru-RU" dirty="0"/>
              <a:t>Если после получения разрешения у предприятия нет системы, которая ежедневно держит под контролем эмиссии и данные, </a:t>
            </a:r>
          </a:p>
          <a:p>
            <a:r>
              <a:rPr lang="ru-RU" dirty="0"/>
              <a:t>то отчётность превращается в ручной марафон, где любая ошибка стоит дорого. </a:t>
            </a:r>
            <a:endParaRPr lang="ru-KZ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FA8D0-B4C6-44D1-B098-E1EC4C261C33}" type="slidenum">
              <a:rPr lang="ru-KZ" smtClean="0"/>
              <a:t>2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30576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7168E-3F24-0572-1772-57AE3DD54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A8B68D-FA75-0F9B-26C5-47BE6EE7EF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8CD080-61EE-7AF1-ECB0-779948A856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…человека который отчитывается за эти документы ежеквартально </a:t>
            </a:r>
          </a:p>
          <a:p>
            <a:r>
              <a:rPr lang="ru-RU" dirty="0"/>
              <a:t> </a:t>
            </a:r>
          </a:p>
          <a:p>
            <a:r>
              <a:rPr lang="ru-RU" dirty="0"/>
              <a:t>Исторически роль эколога в Казахстане сводилась к заполнению отчетов. </a:t>
            </a:r>
          </a:p>
          <a:p>
            <a:r>
              <a:rPr lang="ru-RU" dirty="0"/>
              <a:t>Проблема состоит в том, что ведение экологической документации проводится на различных бумажных и электронных носителях. </a:t>
            </a:r>
          </a:p>
          <a:p>
            <a:endParaRPr lang="ru-RU" dirty="0"/>
          </a:p>
          <a:p>
            <a:r>
              <a:rPr lang="ru-RU" dirty="0"/>
              <a:t>Если после получения разрешения у предприятия нет системы, которая ежедневно держит под контролем эмиссии и данные, </a:t>
            </a:r>
          </a:p>
          <a:p>
            <a:r>
              <a:rPr lang="ru-RU" dirty="0"/>
              <a:t>то отчётность превращается в ручной марафон, где любая ошибка стоит дорого. </a:t>
            </a:r>
            <a:endParaRPr lang="ru-KZ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01454D-E77D-2390-8248-953C6D1148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FA8D0-B4C6-44D1-B098-E1EC4C261C33}" type="slidenum">
              <a:rPr lang="ru-KZ" smtClean="0"/>
              <a:t>3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99475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66F9A-3A50-2A59-7C29-7427E2F2E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17F2DE-A09E-8C1B-D6A5-89EC74257F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908D20-8207-F94B-76C8-285EA18B15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Как видите, с 2025 года “сдать отче в конце квартала” уже не работает.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Сейчас экология это уже не про бумажки, а напрямую про деньги.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Соответственно цена ошибки становится выше</a:t>
            </a:r>
            <a:endParaRPr lang="ru-KZ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2D159C-AE5D-989A-6CCF-9374D8BF21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FA8D0-B4C6-44D1-B098-E1EC4C261C33}" type="slidenum">
              <a:rPr lang="ru-KZ" smtClean="0"/>
              <a:t>6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08058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Так мы создали </a:t>
            </a:r>
            <a:r>
              <a:rPr lang="en-US" dirty="0"/>
              <a:t>emissions.kz</a:t>
            </a:r>
            <a:r>
              <a:rPr lang="ru-RU" dirty="0"/>
              <a:t>. Экологический паспорт предприятия в </a:t>
            </a:r>
            <a:r>
              <a:rPr lang="ru-RU" dirty="0" err="1"/>
              <a:t>emissions</a:t>
            </a:r>
            <a:r>
              <a:rPr lang="ru-RU" dirty="0"/>
              <a:t> превращает экологию в управляемую экономику: мы точно видим, какие 2–3 источника и вещества формируют 80% платежей и рисков. Куда стоит </a:t>
            </a:r>
            <a:r>
              <a:rPr lang="ru-RU" dirty="0" err="1"/>
              <a:t>напрвить</a:t>
            </a:r>
            <a:r>
              <a:rPr lang="ru-RU" dirty="0"/>
              <a:t> НДТ и модернизацию.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без точных данных невозможно нормально считать окупаемость инвестиционных проектов: где поставить модернизацию, что даст максимальное снижение выбросов “за 1 тенге”, какие действия реально уменьшают риск.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Таким образом легче считать CAPEX, OPEX, Эффект: снижение платежей/штрафов, снижение риска простоев. С нашей системой можно вкладывать прицельно, с измеримым эффектом.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r>
              <a:rPr lang="ru-RU" dirty="0"/>
              <a:t>"на 4 слайде я устно скажу что ИИ используется на каждом этапе работы - от сбора данных предприятия, в проведении расчетов и сбора отчетов, до аудита и проведения аналитики</a:t>
            </a:r>
          </a:p>
          <a:p>
            <a:endParaRPr lang="ru-RU" dirty="0"/>
          </a:p>
          <a:p>
            <a:r>
              <a:rPr lang="ru-RU" dirty="0"/>
              <a:t>и типа значительно увеличивает скорость работы эколога"</a:t>
            </a:r>
            <a:endParaRPr lang="ru-K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FA8D0-B4C6-44D1-B098-E1EC4C261C33}" type="slidenum">
              <a:rPr lang="ru-KZ" smtClean="0"/>
              <a:t>7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46303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bg1">
                    <a:lumMod val="95000"/>
                  </a:schemeClr>
                </a:solidFill>
              </a:rPr>
              <a:t>Наш продукт уже задействован на 10 предприятиях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bg1">
                    <a:lumMod val="95000"/>
                  </a:schemeClr>
                </a:solidFill>
              </a:rPr>
              <a:t>Осуществлялся путь до объекта для выключения датчика на периоды запланированных залповых выбросов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FA8D0-B4C6-44D1-B098-E1EC4C261C33}" type="slidenum">
              <a:rPr lang="ru-KZ" smtClean="0"/>
              <a:t>8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54431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3 года назад мы стартовали как продукт для проектантов — тех, кто готовит разрешительную документацию для промышленных предприятий.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Логика была простая: если документация качественная и структурированная, дальше предприятию легче жить.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Но в реальности мы быстро увидели: разрешение — это только входной билет.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Как только документ получен и принят госорганом, самая тяжёлая нагрузка ложится не на проектанта, а на эколога на производстве: …</a:t>
            </a:r>
            <a:endParaRPr lang="ru-KZ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FA8D0-B4C6-44D1-B098-E1EC4C261C33}" type="slidenum">
              <a:rPr lang="ru-KZ" smtClean="0"/>
              <a:t>9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52489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.sv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8.emf"/><Relationship Id="rId4" Type="http://schemas.openxmlformats.org/officeDocument/2006/relationships/oleObject" Target="../embeddings/oleObject2.bin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.sv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image" Target="../media/image8.emf"/><Relationship Id="rId4" Type="http://schemas.openxmlformats.org/officeDocument/2006/relationships/oleObject" Target="../embeddings/oleObject2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1.sv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openxmlformats.org/officeDocument/2006/relationships/image" Target="../media/image8.emf"/><Relationship Id="rId4" Type="http://schemas.openxmlformats.org/officeDocument/2006/relationships/oleObject" Target="../embeddings/oleObject2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1.sv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0.png"/><Relationship Id="rId5" Type="http://schemas.openxmlformats.org/officeDocument/2006/relationships/image" Target="../media/image8.emf"/><Relationship Id="rId4" Type="http://schemas.openxmlformats.org/officeDocument/2006/relationships/oleObject" Target="../embeddings/oleObject2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B65DD1A-981B-21C0-B72A-8C299C97B4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>
              <a:latin typeface="Montserrat" pitchFamily="2" charset="-52"/>
            </a:endParaRPr>
          </a:p>
        </p:txBody>
      </p:sp>
      <p:pic>
        <p:nvPicPr>
          <p:cNvPr id="23" name="Рисунок 22" descr="Изображение выглядит как небо, на открытом воздухе, облако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985110-4336-2F76-2E86-1EE017C211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5CB334-A298-F37B-132D-FE9443A8C0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8286" y="1644878"/>
            <a:ext cx="9144000" cy="3384322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chemeClr val="bg1"/>
                </a:solidFill>
                <a:latin typeface="Montserrat" pitchFamily="2" charset="-52"/>
              </a:defRPr>
            </a:lvl1pPr>
          </a:lstStyle>
          <a:p>
            <a:r>
              <a:rPr lang="en-US" dirty="0"/>
              <a:t>Click to edit Master title style</a:t>
            </a:r>
            <a:endParaRPr lang="LID4096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55CA6DF-4764-3407-99E8-53969245F6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8286" y="5950857"/>
            <a:ext cx="9144000" cy="38825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>
                <a:solidFill>
                  <a:schemeClr val="bg1"/>
                </a:solidFill>
                <a:latin typeface="Montserrat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39767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947541" y="3108007"/>
            <a:ext cx="6165320" cy="4890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Aft>
                <a:spcPts val="600"/>
              </a:spcAft>
              <a:def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-52"/>
              </a:defRPr>
            </a:lvl1pPr>
          </a:lstStyle>
          <a:p>
            <a:pPr marL="0" lvl="0"/>
            <a:r>
              <a:rPr lang="ru-RU" dirty="0"/>
              <a:t>Наименование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0530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B65DD1A-981B-21C0-B72A-8C299C97B4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>
              <a:latin typeface="Montserrat" pitchFamily="2" charset="-52"/>
            </a:endParaRPr>
          </a:p>
        </p:txBody>
      </p:sp>
      <p:pic>
        <p:nvPicPr>
          <p:cNvPr id="7" name="Рисунок 6" descr="Изображение выглядит как небо, облако, на открытом воздухе, строитель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6B9663F-9C7D-4D81-766E-2E972299AB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6000"/>
          </a:blip>
          <a:stretch>
            <a:fillRect/>
          </a:stretch>
        </p:blipFill>
        <p:spPr>
          <a:xfrm>
            <a:off x="0" y="-1"/>
            <a:ext cx="12191999" cy="6857999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1C38446-3817-421E-235B-84F9E9784DCC}"/>
              </a:ext>
            </a:extLst>
          </p:cNvPr>
          <p:cNvGrpSpPr/>
          <p:nvPr userDrawn="1"/>
        </p:nvGrpSpPr>
        <p:grpSpPr>
          <a:xfrm>
            <a:off x="305674" y="6253504"/>
            <a:ext cx="1505821" cy="318804"/>
            <a:chOff x="633776" y="665267"/>
            <a:chExt cx="3935824" cy="833272"/>
          </a:xfrm>
        </p:grpSpPr>
        <p:pic>
          <p:nvPicPr>
            <p:cNvPr id="10" name="Graphic 8">
              <a:extLst>
                <a:ext uri="{FF2B5EF4-FFF2-40B4-BE49-F238E27FC236}">
                  <a16:creationId xmlns:a16="http://schemas.microsoft.com/office/drawing/2014/main" id="{2607FF2C-B042-FB46-C5D5-5B3674644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74565"/>
            <a:stretch/>
          </p:blipFill>
          <p:spPr>
            <a:xfrm>
              <a:off x="633776" y="665267"/>
              <a:ext cx="953724" cy="833272"/>
            </a:xfrm>
            <a:prstGeom prst="rect">
              <a:avLst/>
            </a:prstGeom>
          </p:spPr>
        </p:pic>
        <p:pic>
          <p:nvPicPr>
            <p:cNvPr id="11" name="Graphic 8">
              <a:extLst>
                <a:ext uri="{FF2B5EF4-FFF2-40B4-BE49-F238E27FC236}">
                  <a16:creationId xmlns:a16="http://schemas.microsoft.com/office/drawing/2014/main" id="{58CBBED8-EF44-157D-5792-8BAC62AA2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30577" t="16958" b="16958"/>
            <a:stretch/>
          </p:blipFill>
          <p:spPr>
            <a:xfrm>
              <a:off x="1689100" y="812801"/>
              <a:ext cx="2880500" cy="6093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689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B65DD1A-981B-21C0-B72A-8C299C97B4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>
              <a:latin typeface="Montserrat" pitchFamily="2" charset="-52"/>
            </a:endParaRPr>
          </a:p>
        </p:txBody>
      </p:sp>
      <p:pic>
        <p:nvPicPr>
          <p:cNvPr id="7" name="Рисунок 6" descr="Изображение выглядит как небо, облако, на открытом воздухе, строитель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6B9663F-9C7D-4D81-766E-2E972299AB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6000"/>
          </a:blip>
          <a:stretch>
            <a:fillRect/>
          </a:stretch>
        </p:blipFill>
        <p:spPr>
          <a:xfrm>
            <a:off x="0" y="-1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63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B65DD1A-981B-21C0-B72A-8C299C97B4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>
              <a:latin typeface="Montserrat" pitchFamily="2" charset="-52"/>
            </a:endParaRPr>
          </a:p>
        </p:txBody>
      </p:sp>
      <p:pic>
        <p:nvPicPr>
          <p:cNvPr id="7" name="Рисунок 6" descr="Изображение выглядит как небо, облако, на открытом воздухе, строитель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6B9663F-9C7D-4D81-766E-2E972299AB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6000"/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-1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4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B65DD1A-981B-21C0-B72A-8C299C97B4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1632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без примеча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8F4F118-6A60-FF35-6528-8F123A818C1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E4052"/>
              </a:gs>
              <a:gs pos="100000">
                <a:srgbClr val="2D7A8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>
              <a:latin typeface="Montserrat" pitchFamily="2" charset="-52"/>
            </a:endParaRPr>
          </a:p>
        </p:txBody>
      </p:sp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00" y="1100"/>
          <a:ext cx="1099" cy="1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00" y="1100"/>
                        <a:ext cx="1099" cy="10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89734" y="276389"/>
            <a:ext cx="10785703" cy="5650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0" indent="0" algn="l">
              <a:lnSpc>
                <a:spcPct val="100000"/>
              </a:lnSpc>
              <a:defRPr sz="2800" b="1">
                <a:solidFill>
                  <a:schemeClr val="bg1"/>
                </a:solidFill>
                <a:latin typeface="Montserrat" pitchFamily="2" charset="-52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Месседж</a:t>
            </a:r>
            <a:endParaRPr lang="en-US" dirty="0"/>
          </a:p>
        </p:txBody>
      </p:sp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00" y="1100"/>
          <a:ext cx="1099" cy="1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00" y="1100"/>
                        <a:ext cx="1099" cy="10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173F84-F44A-32BF-17E7-734EAE37D2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5355" y="6455631"/>
            <a:ext cx="783248" cy="234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bg1"/>
                </a:solidFill>
                <a:latin typeface="Montserrat" pitchFamily="2" charset="-52"/>
              </a:defRPr>
            </a:lvl1pPr>
          </a:lstStyle>
          <a:p>
            <a:fld id="{CFCCB99F-92C9-44CB-BFF7-A591374D8AE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A648DCF-1EEA-A27D-F4B7-D3809EF1D5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74565"/>
          <a:stretch/>
        </p:blipFill>
        <p:spPr>
          <a:xfrm>
            <a:off x="11359968" y="242596"/>
            <a:ext cx="665250" cy="58123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162C1F-CAD6-E98B-F6E1-D5A1A8E473E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39000" y="6353233"/>
            <a:ext cx="1505821" cy="31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1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89">
          <p15:clr>
            <a:srgbClr val="A4A3A4"/>
          </p15:clr>
        </p15:guide>
        <p15:guide id="2" pos="211">
          <p15:clr>
            <a:srgbClr val="A4A3A4"/>
          </p15:clr>
        </p15:guide>
        <p15:guide id="3" orient="horz" pos="595">
          <p15:clr>
            <a:srgbClr val="A4A3A4"/>
          </p15:clr>
        </p15:guide>
        <p15:guide id="4" pos="7453">
          <p15:clr>
            <a:srgbClr val="A4A3A4"/>
          </p15:clr>
        </p15:guide>
        <p15:guide id="5" orient="horz" pos="3997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без примеча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E948B5-8A59-5692-2496-934732DD5879}"/>
              </a:ext>
            </a:extLst>
          </p:cNvPr>
          <p:cNvSpPr txBox="1">
            <a:spLocks/>
          </p:cNvSpPr>
          <p:nvPr/>
        </p:nvSpPr>
        <p:spPr>
          <a:xfrm>
            <a:off x="11749505" y="364587"/>
            <a:ext cx="389098" cy="234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372986" rtl="0" eaLnBrk="1" latinLnBrk="0" hangingPunct="1">
              <a:defRPr sz="1200" kern="1200">
                <a:solidFill>
                  <a:schemeClr val="bg1"/>
                </a:solidFill>
                <a:latin typeface="Montserrat" pitchFamily="2" charset="-52"/>
                <a:ea typeface="+mn-ea"/>
                <a:cs typeface="+mn-cs"/>
              </a:defRPr>
            </a:lvl1pPr>
            <a:lvl2pPr marL="186493" algn="l" defTabSz="372986" rtl="0" eaLnBrk="1" latinLnBrk="0" hangingPunct="1">
              <a:defRPr sz="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2986" algn="l" defTabSz="372986" rtl="0" eaLnBrk="1" latinLnBrk="0" hangingPunct="1">
              <a:defRPr sz="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59480" algn="l" defTabSz="372986" rtl="0" eaLnBrk="1" latinLnBrk="0" hangingPunct="1">
              <a:defRPr sz="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5973" algn="l" defTabSz="372986" rtl="0" eaLnBrk="1" latinLnBrk="0" hangingPunct="1">
              <a:defRPr sz="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2466" algn="l" defTabSz="372986" rtl="0" eaLnBrk="1" latinLnBrk="0" hangingPunct="1">
              <a:defRPr sz="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18960" algn="l" defTabSz="372986" rtl="0" eaLnBrk="1" latinLnBrk="0" hangingPunct="1">
              <a:defRPr sz="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05453" algn="l" defTabSz="372986" rtl="0" eaLnBrk="1" latinLnBrk="0" hangingPunct="1">
              <a:defRPr sz="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91947" algn="l" defTabSz="372986" rtl="0" eaLnBrk="1" latinLnBrk="0" hangingPunct="1">
              <a:defRPr sz="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CCB99F-92C9-44CB-BFF7-A591374D8AE5}" type="slidenum">
              <a:rPr lang="en-GB" smtClean="0">
                <a:latin typeface="Montserrat" pitchFamily="2" charset="-52"/>
              </a:rPr>
              <a:pPr/>
              <a:t>‹#›</a:t>
            </a:fld>
            <a:endParaRPr lang="en-GB" dirty="0">
              <a:latin typeface="Montserrat" pitchFamily="2" charset="-52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E6548F8-8EE1-350B-F4EA-44CC22578A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E4052"/>
              </a:gs>
              <a:gs pos="100000">
                <a:srgbClr val="2D7A8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>
              <a:latin typeface="Montserrat" pitchFamily="2" charset="-52"/>
            </a:endParaRPr>
          </a:p>
        </p:txBody>
      </p:sp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00" y="1100"/>
          <a:ext cx="1099" cy="1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00" y="1100"/>
                        <a:ext cx="1099" cy="10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64334" y="314488"/>
            <a:ext cx="10857756" cy="77771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0" indent="0" algn="l">
              <a:lnSpc>
                <a:spcPct val="100000"/>
              </a:lnSpc>
              <a:defRPr sz="2800" b="1">
                <a:solidFill>
                  <a:schemeClr val="bg1"/>
                </a:solidFill>
                <a:latin typeface="Montserrat" pitchFamily="2" charset="-52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Месседж</a:t>
            </a:r>
            <a:br>
              <a:rPr lang="ru-RU" dirty="0"/>
            </a:br>
            <a:r>
              <a:rPr lang="ru-RU" dirty="0"/>
              <a:t>два</a:t>
            </a:r>
            <a:endParaRPr lang="en-US" dirty="0"/>
          </a:p>
        </p:txBody>
      </p:sp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00" y="1100"/>
          <a:ext cx="1099" cy="1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00" y="1100"/>
                        <a:ext cx="1099" cy="10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043D0D90-A0BB-DED2-25E1-06BEA82781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314" y="6455631"/>
            <a:ext cx="643289" cy="234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bg1"/>
                </a:solidFill>
                <a:latin typeface="Montserrat" pitchFamily="2" charset="-52"/>
              </a:defRPr>
            </a:lvl1pPr>
          </a:lstStyle>
          <a:p>
            <a:fld id="{CFCCB99F-92C9-44CB-BFF7-A591374D8AE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Graphic 8">
            <a:extLst>
              <a:ext uri="{FF2B5EF4-FFF2-40B4-BE49-F238E27FC236}">
                <a16:creationId xmlns:a16="http://schemas.microsoft.com/office/drawing/2014/main" id="{384E22EB-3DD7-D082-7D6C-CF824DE829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74565"/>
          <a:stretch/>
        </p:blipFill>
        <p:spPr>
          <a:xfrm>
            <a:off x="11359968" y="401217"/>
            <a:ext cx="665250" cy="58123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2669950-8B9B-04CC-933C-A90F27AA235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39000" y="6353233"/>
            <a:ext cx="1505821" cy="31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0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89">
          <p15:clr>
            <a:srgbClr val="A4A3A4"/>
          </p15:clr>
        </p15:guide>
        <p15:guide id="2" pos="211">
          <p15:clr>
            <a:srgbClr val="A4A3A4"/>
          </p15:clr>
        </p15:guide>
        <p15:guide id="3" orient="horz" pos="595">
          <p15:clr>
            <a:srgbClr val="A4A3A4"/>
          </p15:clr>
        </p15:guide>
        <p15:guide id="4" pos="7453">
          <p15:clr>
            <a:srgbClr val="A4A3A4"/>
          </p15:clr>
        </p15:guide>
        <p15:guide id="5" orient="horz" pos="3997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ез примеча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00" y="1100"/>
          <a:ext cx="1099" cy="1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00" y="1100"/>
                        <a:ext cx="1099" cy="10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88134" y="136689"/>
            <a:ext cx="11702530" cy="5650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0" indent="0" algn="l">
              <a:lnSpc>
                <a:spcPct val="100000"/>
              </a:lnSpc>
              <a:defRPr sz="2300" b="1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-52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Месседж</a:t>
            </a:r>
            <a:endParaRPr lang="en-US" dirty="0"/>
          </a:p>
        </p:txBody>
      </p:sp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00" y="1100"/>
          <a:ext cx="1099" cy="1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00" y="1100"/>
                        <a:ext cx="1099" cy="10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A9A510CB-8117-485C-A61D-580E4393E4CF}"/>
              </a:ext>
            </a:extLst>
          </p:cNvPr>
          <p:cNvSpPr txBox="1">
            <a:spLocks/>
          </p:cNvSpPr>
          <p:nvPr/>
        </p:nvSpPr>
        <p:spPr>
          <a:xfrm>
            <a:off x="-3711" y="6623032"/>
            <a:ext cx="6412131" cy="1939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lvl="0" indent="0" defTabSz="914361">
              <a:lnSpc>
                <a:spcPct val="90000"/>
              </a:lnSpc>
              <a:spcBef>
                <a:spcPct val="0"/>
              </a:spcBef>
              <a:buFont typeface="Segoe UI" panose="020B0502040204020203" pitchFamily="34" charset="0"/>
              <a:buNone/>
              <a:defRPr sz="1050" b="0">
                <a:solidFill>
                  <a:schemeClr val="accent3">
                    <a:lumMod val="20000"/>
                    <a:lumOff val="80000"/>
                  </a:schemeClr>
                </a:solidFill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-52"/>
            </a:endParaRPr>
          </a:p>
          <a:p>
            <a:pPr lvl="0"/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-52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C6A3C6B-1A0E-7C21-E29A-77FF5704922E}"/>
              </a:ext>
            </a:extLst>
          </p:cNvPr>
          <p:cNvSpPr/>
          <p:nvPr/>
        </p:nvSpPr>
        <p:spPr>
          <a:xfrm>
            <a:off x="0" y="6614160"/>
            <a:ext cx="12192000" cy="243840"/>
          </a:xfrm>
          <a:prstGeom prst="rect">
            <a:avLst/>
          </a:prstGeom>
          <a:gradFill flip="none" rotWithShape="1">
            <a:gsLst>
              <a:gs pos="0">
                <a:srgbClr val="22DD8E"/>
              </a:gs>
              <a:gs pos="100000">
                <a:srgbClr val="5F9BF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>
              <a:latin typeface="Montserrat" pitchFamily="2" charset="-52"/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49505" y="6625687"/>
            <a:ext cx="389098" cy="234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  <a:latin typeface="Montserrat" pitchFamily="2" charset="-52"/>
              </a:defRPr>
            </a:lvl1pPr>
          </a:lstStyle>
          <a:p>
            <a:fld id="{CFCCB99F-92C9-44CB-BFF7-A591374D8AE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3" name="Graphic 8">
            <a:extLst>
              <a:ext uri="{FF2B5EF4-FFF2-40B4-BE49-F238E27FC236}">
                <a16:creationId xmlns:a16="http://schemas.microsoft.com/office/drawing/2014/main" id="{AE65A860-5AD4-C1ED-FB5A-3B02C158F7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0577" t="16958" b="16958"/>
          <a:stretch/>
        </p:blipFill>
        <p:spPr>
          <a:xfrm>
            <a:off x="93563" y="6664572"/>
            <a:ext cx="759877" cy="16074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5D1A989-AAA1-A241-0CF9-EF1E58BEAF61}"/>
              </a:ext>
            </a:extLst>
          </p:cNvPr>
          <p:cNvSpPr/>
          <p:nvPr/>
        </p:nvSpPr>
        <p:spPr>
          <a:xfrm>
            <a:off x="0" y="0"/>
            <a:ext cx="45719" cy="800307"/>
          </a:xfrm>
          <a:prstGeom prst="rect">
            <a:avLst/>
          </a:prstGeom>
          <a:solidFill>
            <a:srgbClr val="2CD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1523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89">
          <p15:clr>
            <a:srgbClr val="A4A3A4"/>
          </p15:clr>
        </p15:guide>
        <p15:guide id="2" pos="211">
          <p15:clr>
            <a:srgbClr val="A4A3A4"/>
          </p15:clr>
        </p15:guide>
        <p15:guide id="3" orient="horz" pos="595">
          <p15:clr>
            <a:srgbClr val="A4A3A4"/>
          </p15:clr>
        </p15:guide>
        <p15:guide id="4" pos="7453">
          <p15:clr>
            <a:srgbClr val="A4A3A4"/>
          </p15:clr>
        </p15:guide>
        <p15:guide id="5" orient="horz" pos="3997">
          <p15:clr>
            <a:srgbClr val="A4A3A4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без примеча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00" y="1100"/>
          <a:ext cx="1099" cy="1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00" y="1100"/>
                        <a:ext cx="1099" cy="10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88134" y="123988"/>
            <a:ext cx="11702530" cy="77771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0" indent="0" algn="l">
              <a:lnSpc>
                <a:spcPct val="100000"/>
              </a:lnSpc>
              <a:defRPr sz="2300" b="1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-52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Месседж</a:t>
            </a:r>
            <a:br>
              <a:rPr lang="ru-RU" dirty="0"/>
            </a:br>
            <a:r>
              <a:rPr lang="ru-RU" dirty="0"/>
              <a:t>два</a:t>
            </a:r>
            <a:endParaRPr lang="en-US" dirty="0"/>
          </a:p>
        </p:txBody>
      </p:sp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00" y="1100"/>
          <a:ext cx="1099" cy="1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00" y="1100"/>
                        <a:ext cx="1099" cy="10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A9A510CB-8117-485C-A61D-580E4393E4CF}"/>
              </a:ext>
            </a:extLst>
          </p:cNvPr>
          <p:cNvSpPr txBox="1">
            <a:spLocks/>
          </p:cNvSpPr>
          <p:nvPr/>
        </p:nvSpPr>
        <p:spPr>
          <a:xfrm>
            <a:off x="-3711" y="6623032"/>
            <a:ext cx="6412131" cy="1939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lvl="0" indent="0" defTabSz="914361">
              <a:lnSpc>
                <a:spcPct val="90000"/>
              </a:lnSpc>
              <a:spcBef>
                <a:spcPct val="0"/>
              </a:spcBef>
              <a:buFont typeface="Segoe UI" panose="020B0502040204020203" pitchFamily="34" charset="0"/>
              <a:buNone/>
              <a:defRPr sz="1050" b="0">
                <a:solidFill>
                  <a:schemeClr val="accent3">
                    <a:lumMod val="20000"/>
                    <a:lumOff val="80000"/>
                  </a:schemeClr>
                </a:solidFill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-52"/>
            </a:endParaRPr>
          </a:p>
          <a:p>
            <a:pPr lvl="0"/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-52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C6A3C6B-1A0E-7C21-E29A-77FF5704922E}"/>
              </a:ext>
            </a:extLst>
          </p:cNvPr>
          <p:cNvSpPr/>
          <p:nvPr/>
        </p:nvSpPr>
        <p:spPr>
          <a:xfrm>
            <a:off x="0" y="6614160"/>
            <a:ext cx="12192000" cy="243840"/>
          </a:xfrm>
          <a:prstGeom prst="rect">
            <a:avLst/>
          </a:prstGeom>
          <a:gradFill flip="none" rotWithShape="1">
            <a:gsLst>
              <a:gs pos="0">
                <a:srgbClr val="22DD8E"/>
              </a:gs>
              <a:gs pos="100000">
                <a:srgbClr val="5F9BF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>
              <a:latin typeface="Montserrat" pitchFamily="2" charset="-52"/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49505" y="6625687"/>
            <a:ext cx="389098" cy="234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  <a:latin typeface="Montserrat" pitchFamily="2" charset="-52"/>
              </a:defRPr>
            </a:lvl1pPr>
          </a:lstStyle>
          <a:p>
            <a:fld id="{CFCCB99F-92C9-44CB-BFF7-A591374D8AE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3" name="Graphic 8">
            <a:extLst>
              <a:ext uri="{FF2B5EF4-FFF2-40B4-BE49-F238E27FC236}">
                <a16:creationId xmlns:a16="http://schemas.microsoft.com/office/drawing/2014/main" id="{1B7629B6-88B4-ADDA-B635-717D4BBBDC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0577" t="16958" b="16958"/>
          <a:stretch/>
        </p:blipFill>
        <p:spPr>
          <a:xfrm>
            <a:off x="93563" y="6664572"/>
            <a:ext cx="759877" cy="16074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CC5EB0C-34D3-9676-9753-9E890B402175}"/>
              </a:ext>
            </a:extLst>
          </p:cNvPr>
          <p:cNvSpPr/>
          <p:nvPr/>
        </p:nvSpPr>
        <p:spPr>
          <a:xfrm>
            <a:off x="0" y="0"/>
            <a:ext cx="45719" cy="1054893"/>
          </a:xfrm>
          <a:prstGeom prst="rect">
            <a:avLst/>
          </a:prstGeom>
          <a:solidFill>
            <a:srgbClr val="2CD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3794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89">
          <p15:clr>
            <a:srgbClr val="A4A3A4"/>
          </p15:clr>
        </p15:guide>
        <p15:guide id="2" pos="211">
          <p15:clr>
            <a:srgbClr val="A4A3A4"/>
          </p15:clr>
        </p15:guide>
        <p15:guide id="3" orient="horz" pos="595">
          <p15:clr>
            <a:srgbClr val="A4A3A4"/>
          </p15:clr>
        </p15:guide>
        <p15:guide id="4" pos="7453">
          <p15:clr>
            <a:srgbClr val="A4A3A4"/>
          </p15:clr>
        </p15:guide>
        <p15:guide id="5" orient="horz" pos="3997">
          <p15:clr>
            <a:srgbClr val="A4A3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3165059472"/>
              </p:ext>
            </p:extLst>
          </p:nvPr>
        </p:nvGraphicFramePr>
        <p:xfrm>
          <a:off x="1100" y="1100"/>
          <a:ext cx="1099" cy="1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6" imgW="624" imgH="623" progId="TCLayout.ActiveDocument.1">
                  <p:embed/>
                </p:oleObj>
              </mc:Choice>
              <mc:Fallback>
                <p:oleObj name="think-cell Slide" r:id="rId16" imgW="624" imgH="623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100" y="1100"/>
                        <a:ext cx="1099" cy="10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1318963783"/>
              </p:ext>
            </p:extLst>
          </p:nvPr>
        </p:nvGraphicFramePr>
        <p:xfrm>
          <a:off x="1100" y="1100"/>
          <a:ext cx="1099" cy="1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6" imgW="624" imgH="623" progId="TCLayout.ActiveDocument.1">
                  <p:embed/>
                </p:oleObj>
              </mc:Choice>
              <mc:Fallback>
                <p:oleObj name="think-cell Slide" r:id="rId16" imgW="624" imgH="623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100" y="1100"/>
                        <a:ext cx="1099" cy="10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CFE7A0FE-2092-4AC2-8A80-E97555D9BDAE}"/>
              </a:ext>
            </a:extLst>
          </p:cNvPr>
          <p:cNvGraphicFramePr>
            <a:graphicFrameLocks noChangeAspect="1"/>
          </p:cNvGraphicFramePr>
          <p:nvPr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1830272931"/>
              </p:ext>
            </p:extLst>
          </p:nvPr>
        </p:nvGraphicFramePr>
        <p:xfrm>
          <a:off x="1100" y="1100"/>
          <a:ext cx="1099" cy="1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6" imgW="624" imgH="623" progId="TCLayout.ActiveDocument.1">
                  <p:embed/>
                </p:oleObj>
              </mc:Choice>
              <mc:Fallback>
                <p:oleObj name="think-cell Slide" r:id="rId16" imgW="624" imgH="623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id="{CFE7A0FE-2092-4AC2-8A80-E97555D9BD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100" y="1100"/>
                        <a:ext cx="1099" cy="10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6" hidden="1">
            <a:extLst>
              <a:ext uri="{FF2B5EF4-FFF2-40B4-BE49-F238E27FC236}">
                <a16:creationId xmlns:a16="http://schemas.microsoft.com/office/drawing/2014/main" id="{D6363BED-BD76-4DB9-9666-355119729489}"/>
              </a:ext>
            </a:extLst>
          </p:cNvPr>
          <p:cNvGraphicFramePr>
            <a:graphicFrameLocks noChangeAspect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2264229304"/>
              </p:ext>
            </p:extLst>
          </p:nvPr>
        </p:nvGraphicFramePr>
        <p:xfrm>
          <a:off x="1100" y="1100"/>
          <a:ext cx="1099" cy="1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6" imgW="624" imgH="623" progId="TCLayout.ActiveDocument.1">
                  <p:embed/>
                </p:oleObj>
              </mc:Choice>
              <mc:Fallback>
                <p:oleObj name="think-cell Slide" r:id="rId16" imgW="624" imgH="623" progId="TCLayout.ActiveDocument.1">
                  <p:embed/>
                  <p:pic>
                    <p:nvPicPr>
                      <p:cNvPr id="5" name="Объект 6" hidden="1">
                        <a:extLst>
                          <a:ext uri="{FF2B5EF4-FFF2-40B4-BE49-F238E27FC236}">
                            <a16:creationId xmlns:a16="http://schemas.microsoft.com/office/drawing/2014/main" id="{D6363BED-BD76-4DB9-9666-3551197294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100" y="1100"/>
                        <a:ext cx="1099" cy="10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3A4E6665-8372-18D8-A489-890F4B63E294}"/>
              </a:ext>
            </a:extLst>
          </p:cNvPr>
          <p:cNvGrpSpPr/>
          <p:nvPr/>
        </p:nvGrpSpPr>
        <p:grpSpPr>
          <a:xfrm>
            <a:off x="12975771" y="587827"/>
            <a:ext cx="206829" cy="1045030"/>
            <a:chOff x="12467771" y="-413658"/>
            <a:chExt cx="885371" cy="1045030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842FA1CB-B7C7-7F59-EEF0-6789CC07D718}"/>
                </a:ext>
              </a:extLst>
            </p:cNvPr>
            <p:cNvSpPr/>
            <p:nvPr/>
          </p:nvSpPr>
          <p:spPr>
            <a:xfrm>
              <a:off x="12467771" y="-413658"/>
              <a:ext cx="885371" cy="326572"/>
            </a:xfrm>
            <a:prstGeom prst="rect">
              <a:avLst/>
            </a:prstGeom>
            <a:solidFill>
              <a:srgbClr val="21DE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>
                <a:latin typeface="Montserrat" pitchFamily="2" charset="-52"/>
              </a:endParaRP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BF9204AF-5C3F-D78E-CB90-0AF5C1A57DA3}"/>
                </a:ext>
              </a:extLst>
            </p:cNvPr>
            <p:cNvSpPr/>
            <p:nvPr/>
          </p:nvSpPr>
          <p:spPr>
            <a:xfrm>
              <a:off x="12467771" y="304800"/>
              <a:ext cx="885371" cy="326572"/>
            </a:xfrm>
            <a:prstGeom prst="rect">
              <a:avLst/>
            </a:prstGeom>
            <a:solidFill>
              <a:srgbClr val="3E3E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>
                <a:latin typeface="Montserrat" pitchFamily="2" charset="-52"/>
              </a:endParaRP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1E504005-CADB-AE17-8F8D-386E44093C59}"/>
                </a:ext>
              </a:extLst>
            </p:cNvPr>
            <p:cNvSpPr/>
            <p:nvPr/>
          </p:nvSpPr>
          <p:spPr>
            <a:xfrm>
              <a:off x="12467771" y="-54429"/>
              <a:ext cx="885371" cy="326572"/>
            </a:xfrm>
            <a:prstGeom prst="rect">
              <a:avLst/>
            </a:prstGeom>
            <a:solidFill>
              <a:srgbClr val="04D5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>
                <a:latin typeface="Montserrat" pitchFamily="2" charset="-52"/>
              </a:endParaRP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2F833FE8-3AE1-0720-74AF-EDD58FCFE370}"/>
              </a:ext>
            </a:extLst>
          </p:cNvPr>
          <p:cNvGrpSpPr/>
          <p:nvPr/>
        </p:nvGrpSpPr>
        <p:grpSpPr>
          <a:xfrm>
            <a:off x="12975771" y="5065484"/>
            <a:ext cx="206829" cy="1059544"/>
            <a:chOff x="12467771" y="4063999"/>
            <a:chExt cx="885371" cy="1059544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E4D9A715-D163-2EC4-E8EA-520484897C67}"/>
                </a:ext>
              </a:extLst>
            </p:cNvPr>
            <p:cNvSpPr/>
            <p:nvPr/>
          </p:nvSpPr>
          <p:spPr>
            <a:xfrm>
              <a:off x="12467771" y="4063999"/>
              <a:ext cx="885371" cy="326572"/>
            </a:xfrm>
            <a:prstGeom prst="rect">
              <a:avLst/>
            </a:prstGeom>
            <a:solidFill>
              <a:srgbClr val="FF6A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>
                <a:latin typeface="Montserrat" pitchFamily="2" charset="-52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94FB3E08-0B46-0BA0-06C6-9FDA583B1DC9}"/>
                </a:ext>
              </a:extLst>
            </p:cNvPr>
            <p:cNvSpPr/>
            <p:nvPr/>
          </p:nvSpPr>
          <p:spPr>
            <a:xfrm>
              <a:off x="12467771" y="4430485"/>
              <a:ext cx="885371" cy="326572"/>
            </a:xfrm>
            <a:prstGeom prst="rect">
              <a:avLst/>
            </a:prstGeom>
            <a:solidFill>
              <a:srgbClr val="FFC3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>
                <a:latin typeface="Montserrat" pitchFamily="2" charset="-52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2F390C3E-79BA-5F61-6680-E88C510AE21D}"/>
                </a:ext>
              </a:extLst>
            </p:cNvPr>
            <p:cNvSpPr/>
            <p:nvPr/>
          </p:nvSpPr>
          <p:spPr>
            <a:xfrm>
              <a:off x="12467771" y="4796971"/>
              <a:ext cx="885371" cy="326572"/>
            </a:xfrm>
            <a:prstGeom prst="rect">
              <a:avLst/>
            </a:prstGeom>
            <a:solidFill>
              <a:srgbClr val="EEE8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>
                <a:latin typeface="Montserrat" pitchFamily="2" charset="-52"/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1DEE33B7-B539-6526-0C84-654077BE87DE}"/>
              </a:ext>
            </a:extLst>
          </p:cNvPr>
          <p:cNvGrpSpPr/>
          <p:nvPr/>
        </p:nvGrpSpPr>
        <p:grpSpPr>
          <a:xfrm>
            <a:off x="12975771" y="2104571"/>
            <a:ext cx="206829" cy="2489200"/>
            <a:chOff x="12467771" y="1052285"/>
            <a:chExt cx="885371" cy="2489200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08959511-F44E-5977-9099-74D3972177D6}"/>
                </a:ext>
              </a:extLst>
            </p:cNvPr>
            <p:cNvSpPr/>
            <p:nvPr/>
          </p:nvSpPr>
          <p:spPr>
            <a:xfrm>
              <a:off x="12467771" y="1773161"/>
              <a:ext cx="885371" cy="326572"/>
            </a:xfrm>
            <a:prstGeom prst="rect">
              <a:avLst/>
            </a:prstGeom>
            <a:solidFill>
              <a:srgbClr val="6496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>
                <a:latin typeface="Montserrat" pitchFamily="2" charset="-52"/>
              </a:endParaRP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2F56F411-739B-2857-C0DD-495AD3FA4555}"/>
                </a:ext>
              </a:extLst>
            </p:cNvPr>
            <p:cNvSpPr/>
            <p:nvPr/>
          </p:nvSpPr>
          <p:spPr>
            <a:xfrm>
              <a:off x="12467771" y="1412723"/>
              <a:ext cx="885371" cy="326572"/>
            </a:xfrm>
            <a:prstGeom prst="rect">
              <a:avLst/>
            </a:prstGeom>
            <a:solidFill>
              <a:srgbClr val="383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>
                <a:latin typeface="Montserrat" pitchFamily="2" charset="-52"/>
              </a:endParaRP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0BD73712-3B18-EA71-610B-312AD30488FA}"/>
                </a:ext>
              </a:extLst>
            </p:cNvPr>
            <p:cNvSpPr/>
            <p:nvPr/>
          </p:nvSpPr>
          <p:spPr>
            <a:xfrm>
              <a:off x="12467771" y="2133599"/>
              <a:ext cx="885371" cy="326572"/>
            </a:xfrm>
            <a:prstGeom prst="rect">
              <a:avLst/>
            </a:prstGeom>
            <a:solidFill>
              <a:srgbClr val="62AE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>
                <a:latin typeface="Montserrat" pitchFamily="2" charset="-52"/>
              </a:endParaRPr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CD180CD1-D2AE-E286-EC60-D1BB6A81917B}"/>
                </a:ext>
              </a:extLst>
            </p:cNvPr>
            <p:cNvSpPr/>
            <p:nvPr/>
          </p:nvSpPr>
          <p:spPr>
            <a:xfrm>
              <a:off x="12467771" y="2854475"/>
              <a:ext cx="885371" cy="326572"/>
            </a:xfrm>
            <a:prstGeom prst="rect">
              <a:avLst/>
            </a:prstGeom>
            <a:solidFill>
              <a:srgbClr val="C9CE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>
                <a:latin typeface="Montserrat" pitchFamily="2" charset="-52"/>
              </a:endParaRPr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B0547EE0-1A83-B8CE-821F-B59815610CF4}"/>
                </a:ext>
              </a:extLst>
            </p:cNvPr>
            <p:cNvSpPr/>
            <p:nvPr/>
          </p:nvSpPr>
          <p:spPr>
            <a:xfrm>
              <a:off x="12467771" y="3214913"/>
              <a:ext cx="885371" cy="326572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>
                <a:latin typeface="Montserrat" pitchFamily="2" charset="-52"/>
              </a:endParaRPr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AD657934-52C4-A387-D51D-52652D997B37}"/>
                </a:ext>
              </a:extLst>
            </p:cNvPr>
            <p:cNvSpPr/>
            <p:nvPr/>
          </p:nvSpPr>
          <p:spPr>
            <a:xfrm>
              <a:off x="12467771" y="2494037"/>
              <a:ext cx="885371" cy="326572"/>
            </a:xfrm>
            <a:prstGeom prst="rect">
              <a:avLst/>
            </a:prstGeom>
            <a:solidFill>
              <a:srgbClr val="838F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>
                <a:latin typeface="Montserrat" pitchFamily="2" charset="-52"/>
              </a:endParaRPr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0D2D24E3-BBB8-9B19-DB59-FEE1AC476F93}"/>
                </a:ext>
              </a:extLst>
            </p:cNvPr>
            <p:cNvSpPr/>
            <p:nvPr/>
          </p:nvSpPr>
          <p:spPr>
            <a:xfrm>
              <a:off x="12467771" y="1052285"/>
              <a:ext cx="885371" cy="326572"/>
            </a:xfrm>
            <a:prstGeom prst="rect">
              <a:avLst/>
            </a:prstGeom>
            <a:solidFill>
              <a:srgbClr val="4D69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>
                <a:latin typeface="Montserrat" pitchFamily="2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7882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5" r:id="rId2"/>
    <p:sldLayoutId id="2147483686" r:id="rId3"/>
    <p:sldLayoutId id="2147483688" r:id="rId4"/>
    <p:sldLayoutId id="2147483687" r:id="rId5"/>
    <p:sldLayoutId id="2147483683" r:id="rId6"/>
    <p:sldLayoutId id="2147483684" r:id="rId7"/>
    <p:sldLayoutId id="2147483664" r:id="rId8"/>
    <p:sldLayoutId id="2147483682" r:id="rId9"/>
    <p:sldLayoutId id="2147483677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36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2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2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3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4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5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76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57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37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1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1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3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4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4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5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6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47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" Type="http://schemas.openxmlformats.org/officeDocument/2006/relationships/video" Target="../media/media1.mp4"/><Relationship Id="rId16" Type="http://schemas.openxmlformats.org/officeDocument/2006/relationships/image" Target="../media/image19.png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openxmlformats.org/officeDocument/2006/relationships/image" Target="../media/image14.svg"/><Relationship Id="rId5" Type="http://schemas.openxmlformats.org/officeDocument/2006/relationships/image" Target="../media/image12.png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svg"/><Relationship Id="rId1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3.svg"/><Relationship Id="rId3" Type="http://schemas.openxmlformats.org/officeDocument/2006/relationships/image" Target="../media/image21.png"/><Relationship Id="rId7" Type="http://schemas.openxmlformats.org/officeDocument/2006/relationships/image" Target="../media/image16.sv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9.pn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svg"/><Relationship Id="rId9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2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23.svg"/><Relationship Id="rId5" Type="http://schemas.openxmlformats.org/officeDocument/2006/relationships/image" Target="../media/image39.png"/><Relationship Id="rId10" Type="http://schemas.openxmlformats.org/officeDocument/2006/relationships/image" Target="../media/image22.png"/><Relationship Id="rId4" Type="http://schemas.microsoft.com/office/2007/relationships/hdphoto" Target="../media/hdphoto2.wdp"/><Relationship Id="rId9" Type="http://schemas.openxmlformats.org/officeDocument/2006/relationships/image" Target="../media/image4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12" Type="http://schemas.openxmlformats.org/officeDocument/2006/relationships/image" Target="../media/image50.sv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2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svg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5" Type="http://schemas.openxmlformats.org/officeDocument/2006/relationships/image" Target="../media/image51.png"/><Relationship Id="rId10" Type="http://schemas.openxmlformats.org/officeDocument/2006/relationships/image" Target="../media/image16.svg"/><Relationship Id="rId19" Type="http://schemas.openxmlformats.org/officeDocument/2006/relationships/image" Target="../media/image23.svg"/><Relationship Id="rId4" Type="http://schemas.openxmlformats.org/officeDocument/2006/relationships/image" Target="../media/image3.pn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67679c2-9836-4902-a7c0-866629d950b8 (1)">
            <a:hlinkClick r:id="" action="ppaction://media"/>
            <a:extLst>
              <a:ext uri="{FF2B5EF4-FFF2-40B4-BE49-F238E27FC236}">
                <a16:creationId xmlns:a16="http://schemas.microsoft.com/office/drawing/2014/main" id="{57DF51A5-6C45-49BD-FCA9-0B60B870F6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-4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6DAF68-B2B4-4D24-8CF2-6D724EB163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8512" y="1628488"/>
            <a:ext cx="10498137" cy="2476787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sz="4400" b="0" dirty="0">
                <a:ln w="19050">
                  <a:noFill/>
                </a:ln>
                <a:latin typeface="Montserrat ExtraBold" pitchFamily="2" charset="-52"/>
              </a:rPr>
              <a:t>СИСТЕМА МОНИТОРИНГА ЭМИССИЙ </a:t>
            </a:r>
            <a:r>
              <a:rPr lang="ru-RU" sz="4400" b="0" dirty="0">
                <a:ln w="19050">
                  <a:noFill/>
                </a:ln>
                <a:solidFill>
                  <a:srgbClr val="21DE8C"/>
                </a:solidFill>
                <a:latin typeface="Montserrat ExtraBold" pitchFamily="2" charset="-52"/>
              </a:rPr>
              <a:t>НОВОГО ПОКОЛЕНИЯ</a:t>
            </a:r>
            <a:endParaRPr lang="ru-KZ" sz="4400" b="0" dirty="0">
              <a:ln w="19050">
                <a:noFill/>
              </a:ln>
              <a:solidFill>
                <a:srgbClr val="21DE8C"/>
              </a:solidFill>
              <a:latin typeface="Montserrat ExtraBold" pitchFamily="2" charset="-52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1FB367-3BF5-44A0-BC49-E392153E49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766" y="5950857"/>
            <a:ext cx="9144000" cy="388258"/>
          </a:xfrm>
        </p:spPr>
        <p:txBody>
          <a:bodyPr/>
          <a:lstStyle/>
          <a:p>
            <a:r>
              <a:rPr lang="ru-RU" sz="1600" b="1" dirty="0">
                <a:solidFill>
                  <a:schemeClr val="bg1">
                    <a:lumMod val="95000"/>
                  </a:schemeClr>
                </a:solidFill>
              </a:rPr>
              <a:t>Февраль 2026</a:t>
            </a:r>
            <a:endParaRPr lang="ru-KZ" sz="1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46D4CAEB-74F2-4BFC-9C6B-4B4944BEE747}"/>
              </a:ext>
            </a:extLst>
          </p:cNvPr>
          <p:cNvGrpSpPr/>
          <p:nvPr/>
        </p:nvGrpSpPr>
        <p:grpSpPr>
          <a:xfrm>
            <a:off x="826816" y="723687"/>
            <a:ext cx="3935824" cy="833272"/>
            <a:chOff x="633776" y="665267"/>
            <a:chExt cx="3935824" cy="83327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5" name="Graphic 8">
              <a:extLst>
                <a:ext uri="{FF2B5EF4-FFF2-40B4-BE49-F238E27FC236}">
                  <a16:creationId xmlns:a16="http://schemas.microsoft.com/office/drawing/2014/main" id="{BA503952-6EE6-B990-DC36-1ED46768B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74565"/>
            <a:stretch/>
          </p:blipFill>
          <p:spPr>
            <a:xfrm>
              <a:off x="633776" y="665267"/>
              <a:ext cx="953724" cy="833272"/>
            </a:xfrm>
            <a:prstGeom prst="rect">
              <a:avLst/>
            </a:prstGeom>
          </p:spPr>
        </p:pic>
        <p:pic>
          <p:nvPicPr>
            <p:cNvPr id="19" name="Graphic 8">
              <a:extLst>
                <a:ext uri="{FF2B5EF4-FFF2-40B4-BE49-F238E27FC236}">
                  <a16:creationId xmlns:a16="http://schemas.microsoft.com/office/drawing/2014/main" id="{C954B3D3-3AB0-9CD7-D917-2121932DD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30577" t="16958" b="16958"/>
            <a:stretch/>
          </p:blipFill>
          <p:spPr>
            <a:xfrm>
              <a:off x="1689100" y="812801"/>
              <a:ext cx="2880500" cy="609324"/>
            </a:xfrm>
            <a:prstGeom prst="rect">
              <a:avLst/>
            </a:prstGeom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B28EC73-B979-D652-00D5-468A5D82C9DC}"/>
              </a:ext>
            </a:extLst>
          </p:cNvPr>
          <p:cNvGrpSpPr/>
          <p:nvPr/>
        </p:nvGrpSpPr>
        <p:grpSpPr>
          <a:xfrm>
            <a:off x="13174901" y="724502"/>
            <a:ext cx="4207577" cy="1169551"/>
            <a:chOff x="6774101" y="724502"/>
            <a:chExt cx="4207577" cy="116955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57BE65A-2CF7-2023-AE48-3C90C406A9A9}"/>
                </a:ext>
              </a:extLst>
            </p:cNvPr>
            <p:cNvSpPr txBox="1"/>
            <p:nvPr/>
          </p:nvSpPr>
          <p:spPr>
            <a:xfrm>
              <a:off x="7560727" y="724502"/>
              <a:ext cx="3420951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>
                <a:spcAft>
                  <a:spcPts val="600"/>
                </a:spcAft>
                <a:buClr>
                  <a:srgbClr val="FFC000"/>
                </a:buClr>
              </a:pPr>
              <a:r>
                <a:rPr lang="ru-RU" sz="2000" b="1" dirty="0">
                  <a:solidFill>
                    <a:srgbClr val="FFC32A"/>
                  </a:solidFill>
                  <a:highlight>
                    <a:srgbClr val="000000"/>
                  </a:highlight>
                  <a:latin typeface="Montserrat" pitchFamily="2" charset="-52"/>
                </a:rPr>
                <a:t>РАСЧЕТЫ: </a:t>
              </a:r>
            </a:p>
            <a:p>
              <a:pPr marL="266700" lvl="1" indent="-266700">
                <a:spcAft>
                  <a:spcPts val="600"/>
                </a:spcAft>
                <a:buClr>
                  <a:srgbClr val="FFC000"/>
                </a:buClr>
                <a:buFont typeface="Arial" panose="020B0604020202020204" pitchFamily="34" charset="0"/>
                <a:buChar char="•"/>
                <a:tabLst>
                  <a:tab pos="266700" algn="l"/>
                </a:tabLst>
              </a:pPr>
              <a:r>
                <a:rPr lang="ru-RU" sz="2000" b="1" dirty="0">
                  <a:solidFill>
                    <a:schemeClr val="bg1"/>
                  </a:solidFill>
                  <a:latin typeface="Montserrat" pitchFamily="2" charset="-52"/>
                </a:rPr>
                <a:t>Объемы выбросов</a:t>
              </a:r>
            </a:p>
            <a:p>
              <a:pPr marL="266700" lvl="1" indent="-266700">
                <a:spcAft>
                  <a:spcPts val="600"/>
                </a:spcAft>
                <a:buClr>
                  <a:srgbClr val="FFC000"/>
                </a:buClr>
                <a:buFont typeface="Arial" panose="020B0604020202020204" pitchFamily="34" charset="0"/>
                <a:buChar char="•"/>
                <a:tabLst>
                  <a:tab pos="266700" algn="l"/>
                </a:tabLst>
              </a:pPr>
              <a:r>
                <a:rPr lang="ru-RU" sz="2000" b="1" dirty="0">
                  <a:solidFill>
                    <a:schemeClr val="bg1"/>
                  </a:solidFill>
                  <a:latin typeface="Montserrat" pitchFamily="2" charset="-52"/>
                </a:rPr>
                <a:t>Сброс отходов</a:t>
              </a:r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9EF95BEF-0539-9659-91BA-D36CEA653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774101" y="732729"/>
              <a:ext cx="646426" cy="646426"/>
            </a:xfrm>
            <a:prstGeom prst="rect">
              <a:avLst/>
            </a:prstGeom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3CBC1402-818B-772E-A2A4-8D5EF5F3D478}"/>
              </a:ext>
            </a:extLst>
          </p:cNvPr>
          <p:cNvGrpSpPr/>
          <p:nvPr/>
        </p:nvGrpSpPr>
        <p:grpSpPr>
          <a:xfrm>
            <a:off x="13918729" y="2092010"/>
            <a:ext cx="4828333" cy="1306028"/>
            <a:chOff x="6721516" y="2092010"/>
            <a:chExt cx="4828333" cy="130602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24FE2D5-9EB8-3AB2-1FC1-4C09573A674E}"/>
                </a:ext>
              </a:extLst>
            </p:cNvPr>
            <p:cNvSpPr txBox="1"/>
            <p:nvPr/>
          </p:nvSpPr>
          <p:spPr>
            <a:xfrm>
              <a:off x="7560727" y="2228487"/>
              <a:ext cx="3989122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2pPr marL="0" lvl="1">
                <a:spcAft>
                  <a:spcPts val="600"/>
                </a:spcAft>
                <a:buClr>
                  <a:srgbClr val="FFC000"/>
                </a:buClr>
                <a:defRPr sz="2000" b="1">
                  <a:solidFill>
                    <a:schemeClr val="bg1"/>
                  </a:solidFill>
                  <a:latin typeface="Montserrat" pitchFamily="2" charset="-52"/>
                </a:defRPr>
              </a:lvl2pPr>
            </a:lstStyle>
            <a:p>
              <a:pPr lvl="1"/>
              <a:r>
                <a:rPr lang="ru-RU" dirty="0">
                  <a:solidFill>
                    <a:srgbClr val="FFC32A"/>
                  </a:solidFill>
                  <a:highlight>
                    <a:srgbClr val="000000"/>
                  </a:highlight>
                </a:rPr>
                <a:t>СБОР: </a:t>
              </a:r>
            </a:p>
            <a:p>
              <a:pPr marL="266700" lvl="1" indent="-266700">
                <a:buFont typeface="Arial" panose="020B0604020202020204" pitchFamily="34" charset="0"/>
                <a:buChar char="•"/>
                <a:tabLst>
                  <a:tab pos="266700" algn="l"/>
                </a:tabLst>
              </a:pPr>
              <a:r>
                <a:rPr lang="ru-RU" dirty="0"/>
                <a:t>Лабораторные замеры</a:t>
              </a:r>
            </a:p>
            <a:p>
              <a:pPr marL="266700" lvl="1" indent="-266700">
                <a:buFont typeface="Arial" panose="020B0604020202020204" pitchFamily="34" charset="0"/>
                <a:buChar char="•"/>
                <a:tabLst>
                  <a:tab pos="266700" algn="l"/>
                </a:tabLst>
              </a:pPr>
              <a:r>
                <a:rPr lang="ru-RU" dirty="0"/>
                <a:t>Данные с датчиков</a:t>
              </a:r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D2880D05-F2CD-E456-8158-015A54ADE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6721516" y="2092010"/>
              <a:ext cx="680572" cy="680572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5656CB4D-22EE-76A2-E09A-53DD9F08A406}"/>
              </a:ext>
            </a:extLst>
          </p:cNvPr>
          <p:cNvGrpSpPr/>
          <p:nvPr/>
        </p:nvGrpSpPr>
        <p:grpSpPr>
          <a:xfrm>
            <a:off x="14908278" y="3611275"/>
            <a:ext cx="3463058" cy="1136860"/>
            <a:chOff x="6826162" y="3611275"/>
            <a:chExt cx="3463058" cy="113686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87E8B0F-8E83-7875-48B6-06E8D20D1062}"/>
                </a:ext>
              </a:extLst>
            </p:cNvPr>
            <p:cNvSpPr txBox="1"/>
            <p:nvPr/>
          </p:nvSpPr>
          <p:spPr>
            <a:xfrm>
              <a:off x="7560727" y="3732472"/>
              <a:ext cx="2728493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2pPr marL="0" lvl="1">
                <a:spcAft>
                  <a:spcPts val="600"/>
                </a:spcAft>
                <a:buClr>
                  <a:srgbClr val="FFC000"/>
                </a:buClr>
                <a:defRPr sz="2000" b="1">
                  <a:solidFill>
                    <a:schemeClr val="bg1"/>
                  </a:solidFill>
                  <a:latin typeface="Montserrat" pitchFamily="2" charset="-52"/>
                </a:defRPr>
              </a:lvl2pPr>
            </a:lstStyle>
            <a:p>
              <a:pPr lvl="1"/>
              <a:r>
                <a:rPr lang="ru-RU" dirty="0">
                  <a:solidFill>
                    <a:srgbClr val="FFC32A"/>
                  </a:solidFill>
                  <a:highlight>
                    <a:srgbClr val="000000"/>
                  </a:highlight>
                </a:rPr>
                <a:t>ПЛАНИРОВАНИЕ</a:t>
              </a:r>
              <a:r>
                <a:rPr lang="ru-RU" dirty="0"/>
                <a:t> экологических мероприятий</a:t>
              </a:r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F702DFD2-F64C-30E2-6C79-7D06F69B1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>
              <a:off x="6826162" y="3611275"/>
              <a:ext cx="560060" cy="595570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03B8DCB9-1E31-3064-8FCC-91D7397A710C}"/>
              </a:ext>
            </a:extLst>
          </p:cNvPr>
          <p:cNvGrpSpPr/>
          <p:nvPr/>
        </p:nvGrpSpPr>
        <p:grpSpPr>
          <a:xfrm>
            <a:off x="16150006" y="5071655"/>
            <a:ext cx="4750320" cy="1180464"/>
            <a:chOff x="6799529" y="5071655"/>
            <a:chExt cx="4750320" cy="1180464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DA6EE47-90E0-C5C3-BCA2-CA64005FD7CE}"/>
                </a:ext>
              </a:extLst>
            </p:cNvPr>
            <p:cNvSpPr txBox="1"/>
            <p:nvPr/>
          </p:nvSpPr>
          <p:spPr>
            <a:xfrm>
              <a:off x="7560727" y="5082568"/>
              <a:ext cx="3989122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2pPr marL="0" lvl="1">
                <a:spcAft>
                  <a:spcPts val="600"/>
                </a:spcAft>
                <a:buClr>
                  <a:srgbClr val="FFC000"/>
                </a:buClr>
                <a:defRPr sz="2000" b="1">
                  <a:solidFill>
                    <a:schemeClr val="bg1"/>
                  </a:solidFill>
                  <a:latin typeface="Montserrat" pitchFamily="2" charset="-52"/>
                </a:defRPr>
              </a:lvl2pPr>
            </a:lstStyle>
            <a:p>
              <a:pPr lvl="1"/>
              <a:r>
                <a:rPr lang="ru-RU" dirty="0">
                  <a:solidFill>
                    <a:srgbClr val="FFC32A"/>
                  </a:solidFill>
                  <a:highlight>
                    <a:srgbClr val="000000"/>
                  </a:highlight>
                </a:rPr>
                <a:t>РУЧНАЯ РАБОТА: </a:t>
              </a:r>
            </a:p>
            <a:p>
              <a:pPr marL="266700" lvl="1" indent="-266700">
                <a:buFont typeface="Arial" panose="020B0604020202020204" pitchFamily="34" charset="0"/>
                <a:buChar char="•"/>
                <a:tabLst>
                  <a:tab pos="266700" algn="l"/>
                </a:tabLst>
              </a:pPr>
              <a:r>
                <a:rPr lang="ru-RU" dirty="0"/>
                <a:t>Свод данных </a:t>
              </a:r>
            </a:p>
            <a:p>
              <a:pPr marL="266700" lvl="1" indent="-266700">
                <a:buFont typeface="Arial" panose="020B0604020202020204" pitchFamily="34" charset="0"/>
                <a:buChar char="•"/>
                <a:tabLst>
                  <a:tab pos="266700" algn="l"/>
                </a:tabLst>
              </a:pPr>
              <a:r>
                <a:rPr lang="ru-RU" dirty="0"/>
                <a:t>Подготовка отчетности</a:t>
              </a:r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A5B7DC92-FED6-AC9C-9782-7AD8CC588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/>
          </p:blipFill>
          <p:spPr>
            <a:xfrm>
              <a:off x="6799529" y="5071655"/>
              <a:ext cx="595570" cy="5955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167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444AFB14-8EEF-0058-03EA-0E33A04BA95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430F956-CCD6-AB93-A688-7DB0391F7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0" b="800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B626B12-2C98-3CDB-06FA-69A2815DDF4F}"/>
                </a:ext>
              </a:extLst>
            </p:cNvPr>
            <p:cNvSpPr txBox="1"/>
            <p:nvPr/>
          </p:nvSpPr>
          <p:spPr>
            <a:xfrm rot="295932">
              <a:off x="3945071" y="4274746"/>
              <a:ext cx="426122" cy="146081"/>
            </a:xfrm>
            <a:prstGeom prst="rect">
              <a:avLst/>
            </a:prstGeom>
            <a:solidFill>
              <a:srgbClr val="686A65"/>
            </a:solidFill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ru-RU" sz="105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ptos" panose="020B0004020202020204" pitchFamily="34" charset="0"/>
                </a:rPr>
                <a:t>ОТЧЕТ</a:t>
              </a:r>
              <a:endParaRPr lang="LID4096" sz="105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B92F22F-9205-9049-3FF5-1E98A585CD40}"/>
              </a:ext>
            </a:extLst>
          </p:cNvPr>
          <p:cNvGrpSpPr/>
          <p:nvPr/>
        </p:nvGrpSpPr>
        <p:grpSpPr>
          <a:xfrm>
            <a:off x="6774101" y="724502"/>
            <a:ext cx="4207577" cy="1092607"/>
            <a:chOff x="6774101" y="724502"/>
            <a:chExt cx="4207577" cy="109260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88838B-8AC3-4E77-9156-232709B98FBD}"/>
                </a:ext>
              </a:extLst>
            </p:cNvPr>
            <p:cNvSpPr txBox="1"/>
            <p:nvPr/>
          </p:nvSpPr>
          <p:spPr>
            <a:xfrm>
              <a:off x="7560727" y="724502"/>
              <a:ext cx="3420951" cy="10926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>
                <a:spcAft>
                  <a:spcPts val="600"/>
                </a:spcAft>
                <a:buClr>
                  <a:srgbClr val="FFC000"/>
                </a:buClr>
              </a:pPr>
              <a:r>
                <a:rPr lang="ru-RU" sz="2000" dirty="0">
                  <a:solidFill>
                    <a:srgbClr val="FFC32A"/>
                  </a:solidFill>
                  <a:highlight>
                    <a:srgbClr val="000000"/>
                  </a:highlight>
                  <a:latin typeface="Montserrat ExtraBold" pitchFamily="2" charset="-52"/>
                </a:rPr>
                <a:t>РАСЧЕТЫ: </a:t>
              </a:r>
            </a:p>
            <a:p>
              <a:pPr marL="266700" lvl="1" indent="-266700">
                <a:spcAft>
                  <a:spcPts val="600"/>
                </a:spcAft>
                <a:buClr>
                  <a:srgbClr val="FFC000"/>
                </a:buClr>
                <a:buFont typeface="Arial" panose="020B0604020202020204" pitchFamily="34" charset="0"/>
                <a:buChar char="•"/>
                <a:tabLst>
                  <a:tab pos="266700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 ExtraBold" pitchFamily="2" charset="-52"/>
                </a:rPr>
                <a:t>Объемы выбросов, сбросов, отходы</a:t>
              </a:r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FF75C0EA-BF5E-B4C6-1B94-903683700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774101" y="732729"/>
              <a:ext cx="646426" cy="646426"/>
            </a:xfrm>
            <a:prstGeom prst="rect">
              <a:avLst/>
            </a:prstGeom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36F45A0-7419-30AC-C811-18E270044CA4}"/>
              </a:ext>
            </a:extLst>
          </p:cNvPr>
          <p:cNvGrpSpPr/>
          <p:nvPr/>
        </p:nvGrpSpPr>
        <p:grpSpPr>
          <a:xfrm>
            <a:off x="6721516" y="2092010"/>
            <a:ext cx="4828333" cy="1306028"/>
            <a:chOff x="6721516" y="2092010"/>
            <a:chExt cx="4828333" cy="130602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5207FC-457E-6610-7991-DFAE4DF324ED}"/>
                </a:ext>
              </a:extLst>
            </p:cNvPr>
            <p:cNvSpPr txBox="1"/>
            <p:nvPr/>
          </p:nvSpPr>
          <p:spPr>
            <a:xfrm>
              <a:off x="7560727" y="2228487"/>
              <a:ext cx="3989122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2pPr marL="0" lvl="1">
                <a:spcAft>
                  <a:spcPts val="600"/>
                </a:spcAft>
                <a:buClr>
                  <a:srgbClr val="FFC000"/>
                </a:buClr>
                <a:defRPr sz="2000" b="1">
                  <a:solidFill>
                    <a:schemeClr val="bg1"/>
                  </a:solidFill>
                  <a:latin typeface="Montserrat" pitchFamily="2" charset="-52"/>
                </a:defRPr>
              </a:lvl2pPr>
            </a:lstStyle>
            <a:p>
              <a:pPr lvl="1"/>
              <a:r>
                <a:rPr lang="ru-RU" dirty="0">
                  <a:solidFill>
                    <a:srgbClr val="FFC32A"/>
                  </a:solidFill>
                  <a:highlight>
                    <a:srgbClr val="000000"/>
                  </a:highlight>
                  <a:latin typeface="Montserrat ExtraBold" pitchFamily="2" charset="-52"/>
                </a:rPr>
                <a:t>СБОР: </a:t>
              </a:r>
            </a:p>
            <a:p>
              <a:pPr marL="266700" lvl="1" indent="-266700">
                <a:buFont typeface="Arial" panose="020B0604020202020204" pitchFamily="34" charset="0"/>
                <a:buChar char="•"/>
                <a:tabLst>
                  <a:tab pos="266700" algn="l"/>
                </a:tabLst>
              </a:pPr>
              <a:r>
                <a:rPr lang="ru-RU" b="0" dirty="0">
                  <a:latin typeface="Montserrat ExtraBold" pitchFamily="2" charset="-52"/>
                </a:rPr>
                <a:t>Лабораторные замеры</a:t>
              </a:r>
            </a:p>
            <a:p>
              <a:pPr marL="266700" lvl="1" indent="-266700">
                <a:buFont typeface="Arial" panose="020B0604020202020204" pitchFamily="34" charset="0"/>
                <a:buChar char="•"/>
                <a:tabLst>
                  <a:tab pos="266700" algn="l"/>
                </a:tabLst>
              </a:pPr>
              <a:r>
                <a:rPr lang="ru-RU" b="0" dirty="0">
                  <a:latin typeface="Montserrat ExtraBold" pitchFamily="2" charset="-52"/>
                </a:rPr>
                <a:t>Данные с датчиков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0715902-7E8B-BE17-5197-DD9F8E0A7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6721516" y="2092010"/>
              <a:ext cx="680572" cy="680572"/>
            </a:xfrm>
            <a:prstGeom prst="rect">
              <a:avLst/>
            </a:prstGeom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DBD5DAF1-4035-7C18-5990-64F779BBE2BC}"/>
              </a:ext>
            </a:extLst>
          </p:cNvPr>
          <p:cNvGrpSpPr/>
          <p:nvPr/>
        </p:nvGrpSpPr>
        <p:grpSpPr>
          <a:xfrm>
            <a:off x="6826162" y="3611275"/>
            <a:ext cx="3463058" cy="1136860"/>
            <a:chOff x="6826162" y="3611275"/>
            <a:chExt cx="3463058" cy="113686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02B7002-1DF8-AA45-1FA3-4F0E7754BDB9}"/>
                </a:ext>
              </a:extLst>
            </p:cNvPr>
            <p:cNvSpPr txBox="1"/>
            <p:nvPr/>
          </p:nvSpPr>
          <p:spPr>
            <a:xfrm>
              <a:off x="7560727" y="3732472"/>
              <a:ext cx="2728493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2pPr marL="0" lvl="1">
                <a:spcAft>
                  <a:spcPts val="600"/>
                </a:spcAft>
                <a:buClr>
                  <a:srgbClr val="FFC000"/>
                </a:buClr>
                <a:defRPr sz="2000" b="1">
                  <a:solidFill>
                    <a:schemeClr val="bg1"/>
                  </a:solidFill>
                  <a:latin typeface="Montserrat" pitchFamily="2" charset="-52"/>
                </a:defRPr>
              </a:lvl2pPr>
            </a:lstStyle>
            <a:p>
              <a:pPr lvl="1"/>
              <a:r>
                <a:rPr lang="ru-RU" dirty="0">
                  <a:solidFill>
                    <a:srgbClr val="FFC32A"/>
                  </a:solidFill>
                  <a:highlight>
                    <a:srgbClr val="000000"/>
                  </a:highlight>
                  <a:latin typeface="Montserrat ExtraBold" pitchFamily="2" charset="-52"/>
                </a:rPr>
                <a:t>ПЛАНИРОВАНИЕ</a:t>
              </a:r>
              <a:r>
                <a:rPr lang="ru-RU" dirty="0"/>
                <a:t> </a:t>
              </a:r>
              <a:r>
                <a:rPr lang="ru-RU" b="0" dirty="0">
                  <a:latin typeface="Montserrat ExtraBold" pitchFamily="2" charset="-52"/>
                </a:rPr>
                <a:t>экологических мероприятий</a:t>
              </a:r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D3676F27-1C6E-7A5F-6787-A429E4BBF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6826162" y="3611275"/>
              <a:ext cx="560060" cy="595570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A4EC352B-345A-9B46-D76F-C25DA073D199}"/>
              </a:ext>
            </a:extLst>
          </p:cNvPr>
          <p:cNvGrpSpPr/>
          <p:nvPr/>
        </p:nvGrpSpPr>
        <p:grpSpPr>
          <a:xfrm>
            <a:off x="6799529" y="5071655"/>
            <a:ext cx="4750320" cy="1180464"/>
            <a:chOff x="6799529" y="5071655"/>
            <a:chExt cx="4750320" cy="118046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37AFC89-E702-A52C-B4C0-3754F489B08F}"/>
                </a:ext>
              </a:extLst>
            </p:cNvPr>
            <p:cNvSpPr txBox="1"/>
            <p:nvPr/>
          </p:nvSpPr>
          <p:spPr>
            <a:xfrm>
              <a:off x="7560727" y="5082568"/>
              <a:ext cx="3989122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2pPr marL="0" lvl="1">
                <a:spcAft>
                  <a:spcPts val="600"/>
                </a:spcAft>
                <a:buClr>
                  <a:srgbClr val="FFC000"/>
                </a:buClr>
                <a:defRPr sz="2000" b="1">
                  <a:solidFill>
                    <a:schemeClr val="bg1"/>
                  </a:solidFill>
                  <a:latin typeface="Montserrat" pitchFamily="2" charset="-52"/>
                </a:defRPr>
              </a:lvl2pPr>
            </a:lstStyle>
            <a:p>
              <a:pPr lvl="1"/>
              <a:r>
                <a:rPr lang="ru-RU" dirty="0">
                  <a:solidFill>
                    <a:srgbClr val="FFC32A"/>
                  </a:solidFill>
                  <a:highlight>
                    <a:srgbClr val="000000"/>
                  </a:highlight>
                  <a:latin typeface="Montserrat ExtraBold" pitchFamily="2" charset="-52"/>
                </a:rPr>
                <a:t>РУЧНАЯ РАБОТА: </a:t>
              </a:r>
            </a:p>
            <a:p>
              <a:pPr marL="266700" lvl="1" indent="-266700">
                <a:buFont typeface="Arial" panose="020B0604020202020204" pitchFamily="34" charset="0"/>
                <a:buChar char="•"/>
                <a:tabLst>
                  <a:tab pos="266700" algn="l"/>
                </a:tabLst>
              </a:pPr>
              <a:r>
                <a:rPr lang="ru-RU" b="0" dirty="0">
                  <a:latin typeface="Montserrat ExtraBold" pitchFamily="2" charset="-52"/>
                </a:rPr>
                <a:t>Свод данных </a:t>
              </a:r>
            </a:p>
            <a:p>
              <a:pPr marL="266700" lvl="1" indent="-266700">
                <a:buFont typeface="Arial" panose="020B0604020202020204" pitchFamily="34" charset="0"/>
                <a:buChar char="•"/>
                <a:tabLst>
                  <a:tab pos="266700" algn="l"/>
                </a:tabLst>
              </a:pPr>
              <a:r>
                <a:rPr lang="ru-RU" b="0" dirty="0">
                  <a:latin typeface="Montserrat ExtraBold" pitchFamily="2" charset="-52"/>
                </a:rPr>
                <a:t>Подготовка отчетности</a:t>
              </a:r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14375F71-6549-D8DA-86ED-5E01F3090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6799529" y="5071655"/>
              <a:ext cx="595570" cy="595570"/>
            </a:xfrm>
            <a:prstGeom prst="rect">
              <a:avLst/>
            </a:prstGeom>
          </p:spPr>
        </p:pic>
      </p:grpSp>
      <p:pic>
        <p:nvPicPr>
          <p:cNvPr id="28" name="Graphic 8">
            <a:extLst>
              <a:ext uri="{FF2B5EF4-FFF2-40B4-BE49-F238E27FC236}">
                <a16:creationId xmlns:a16="http://schemas.microsoft.com/office/drawing/2014/main" id="{3B43D3C5-9F3C-7F87-83D3-EE96DE0002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74565"/>
          <a:stretch/>
        </p:blipFill>
        <p:spPr>
          <a:xfrm>
            <a:off x="305674" y="6253504"/>
            <a:ext cx="364889" cy="31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10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76AE7-E681-6D54-7B4F-AFE539426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42D5511-40B5-C55C-C048-F03CBCCC9F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33" t="800" b="800"/>
          <a:stretch>
            <a:fillRect/>
          </a:stretch>
        </p:blipFill>
        <p:spPr>
          <a:xfrm>
            <a:off x="12039600" y="0"/>
            <a:ext cx="152400" cy="6858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A9206A4-B8B9-59DA-F7A4-C0C1D84DCA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t="800" b="800"/>
          <a:stretch>
            <a:fillRect/>
          </a:stretch>
        </p:blipFill>
        <p:spPr>
          <a:xfrm>
            <a:off x="0" y="0"/>
            <a:ext cx="12039600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0D9D1D3-BDE0-DCCC-2707-BD9D537258A9}"/>
              </a:ext>
            </a:extLst>
          </p:cNvPr>
          <p:cNvSpPr txBox="1"/>
          <p:nvPr/>
        </p:nvSpPr>
        <p:spPr>
          <a:xfrm rot="295932">
            <a:off x="3933956" y="4269190"/>
            <a:ext cx="426122" cy="146081"/>
          </a:xfrm>
          <a:prstGeom prst="rect">
            <a:avLst/>
          </a:prstGeom>
          <a:solidFill>
            <a:srgbClr val="686A65"/>
          </a:solidFill>
        </p:spPr>
        <p:txBody>
          <a:bodyPr wrap="none" rtlCol="0" anchor="ctr">
            <a:noAutofit/>
          </a:bodyPr>
          <a:lstStyle/>
          <a:p>
            <a:pPr algn="ctr"/>
            <a:r>
              <a:rPr lang="ru-RU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</a:rPr>
              <a:t>ОТЧЕТ</a:t>
            </a:r>
            <a:endParaRPr lang="LID4096" sz="1050" b="1" dirty="0" err="1">
              <a:solidFill>
                <a:schemeClr val="tx1">
                  <a:lumMod val="95000"/>
                  <a:lumOff val="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14B064-C43D-21E3-E5F3-67FE4F91179C}"/>
              </a:ext>
            </a:extLst>
          </p:cNvPr>
          <p:cNvSpPr txBox="1"/>
          <p:nvPr/>
        </p:nvSpPr>
        <p:spPr>
          <a:xfrm>
            <a:off x="519026" y="503781"/>
            <a:ext cx="735728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C000"/>
                </a:solidFill>
                <a:highlight>
                  <a:srgbClr val="000000"/>
                </a:highlight>
                <a:latin typeface="Montserrat ExtraBold" pitchFamily="2" charset="-52"/>
              </a:rPr>
              <a:t>РАЗРЫВ В ИНФОРМИРОВАННОСТИ</a:t>
            </a:r>
            <a:br>
              <a:rPr lang="ru-RU" sz="2400" b="1" dirty="0">
                <a:solidFill>
                  <a:srgbClr val="FFC000"/>
                </a:solidFill>
                <a:highlight>
                  <a:srgbClr val="000000"/>
                </a:highlight>
                <a:latin typeface="Montserrat ExtraBold" pitchFamily="2" charset="-52"/>
              </a:rPr>
            </a:br>
            <a:r>
              <a:rPr lang="ru-RU" sz="2400" b="1" dirty="0">
                <a:solidFill>
                  <a:schemeClr val="bg1"/>
                </a:solidFill>
                <a:latin typeface="Montserrat ExtraBold" pitchFamily="2" charset="-52"/>
              </a:rPr>
              <a:t>между техперсоналом и руководителем приводит к штрафам, на порядки </a:t>
            </a:r>
            <a:r>
              <a:rPr lang="ru-RU" sz="2400" dirty="0">
                <a:solidFill>
                  <a:srgbClr val="FFC000"/>
                </a:solidFill>
                <a:highlight>
                  <a:srgbClr val="000000"/>
                </a:highlight>
                <a:latin typeface="Montserrat ExtraBold" pitchFamily="2" charset="-52"/>
              </a:rPr>
              <a:t>превышающим стоимость </a:t>
            </a:r>
            <a:br>
              <a:rPr lang="ru-RU" sz="2400" dirty="0">
                <a:solidFill>
                  <a:srgbClr val="FFC000"/>
                </a:solidFill>
                <a:highlight>
                  <a:srgbClr val="000000"/>
                </a:highlight>
                <a:latin typeface="Montserrat ExtraBold" pitchFamily="2" charset="-52"/>
              </a:rPr>
            </a:br>
            <a:r>
              <a:rPr lang="ru-RU" sz="2400" dirty="0">
                <a:solidFill>
                  <a:srgbClr val="FFC000"/>
                </a:solidFill>
                <a:highlight>
                  <a:srgbClr val="000000"/>
                </a:highlight>
                <a:latin typeface="Montserrat ExtraBold" pitchFamily="2" charset="-52"/>
              </a:rPr>
              <a:t>систем мониторинга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8BA5766-8643-4708-0AEF-4E41BF0BF4FE}"/>
              </a:ext>
            </a:extLst>
          </p:cNvPr>
          <p:cNvSpPr/>
          <p:nvPr/>
        </p:nvSpPr>
        <p:spPr>
          <a:xfrm>
            <a:off x="11277600" y="6085840"/>
            <a:ext cx="914400" cy="772160"/>
          </a:xfrm>
          <a:prstGeom prst="rect">
            <a:avLst/>
          </a:prstGeom>
          <a:solidFill>
            <a:srgbClr val="1F19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07EC7E2-E8EB-CCD0-9364-A922983C7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2161" y="2831580"/>
            <a:ext cx="1621677" cy="280440"/>
          </a:xfrm>
          <a:prstGeom prst="rect">
            <a:avLst/>
          </a:prstGeom>
        </p:spPr>
      </p:pic>
      <p:pic>
        <p:nvPicPr>
          <p:cNvPr id="22" name="Graphic 8">
            <a:extLst>
              <a:ext uri="{FF2B5EF4-FFF2-40B4-BE49-F238E27FC236}">
                <a16:creationId xmlns:a16="http://schemas.microsoft.com/office/drawing/2014/main" id="{3F7C5DA7-BAB3-3CE3-B3D2-81B7BB86E0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74565"/>
          <a:stretch/>
        </p:blipFill>
        <p:spPr>
          <a:xfrm>
            <a:off x="305674" y="6253504"/>
            <a:ext cx="364889" cy="31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0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2FF21-D5CD-D886-A70C-D6D6DD4D5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Изображение выглядит как снимок экрана, Компьютерная игра, Цифровая сборка, текс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506E7C0-B940-3B51-BF6F-B79AF2BFA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902" t="9630" r="1874" b="11482"/>
          <a:stretch>
            <a:fillRect/>
          </a:stretch>
        </p:blipFill>
        <p:spPr>
          <a:xfrm>
            <a:off x="7988300" y="0"/>
            <a:ext cx="4203700" cy="685800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снимок экрана, Компьютерная игра, Цифровая сборка, текс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5BB1DE3-3E35-7123-CD44-075DDA8B1B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3" t="9630" r="67916" b="11482"/>
          <a:stretch>
            <a:fillRect/>
          </a:stretch>
        </p:blipFill>
        <p:spPr>
          <a:xfrm>
            <a:off x="0" y="0"/>
            <a:ext cx="4186886" cy="6858000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1D39CF2E-6B6C-28CE-5006-EA0CCFEF6F3A}"/>
              </a:ext>
            </a:extLst>
          </p:cNvPr>
          <p:cNvGrpSpPr/>
          <p:nvPr/>
        </p:nvGrpSpPr>
        <p:grpSpPr>
          <a:xfrm>
            <a:off x="4076477" y="0"/>
            <a:ext cx="4242023" cy="6858000"/>
            <a:chOff x="4076477" y="0"/>
            <a:chExt cx="4242023" cy="6858000"/>
          </a:xfrm>
        </p:grpSpPr>
        <p:pic>
          <p:nvPicPr>
            <p:cNvPr id="22" name="Рисунок 21" descr="Изображение выглядит как снимок экрана, Компьютерная игра, Цифровая сборка, текст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7F600D15-6070-96FD-AF3E-5085E4F32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25" t="9630" r="36926" b="11482"/>
            <a:stretch>
              <a:fillRect/>
            </a:stretch>
          </p:blipFill>
          <p:spPr>
            <a:xfrm>
              <a:off x="4076477" y="0"/>
              <a:ext cx="4242023" cy="68580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A27C740-C916-D91B-9DEE-6649A04BF9E7}"/>
                </a:ext>
              </a:extLst>
            </p:cNvPr>
            <p:cNvSpPr txBox="1"/>
            <p:nvPr/>
          </p:nvSpPr>
          <p:spPr>
            <a:xfrm rot="463568">
              <a:off x="4666239" y="948919"/>
              <a:ext cx="2568163" cy="249170"/>
            </a:xfrm>
            <a:custGeom>
              <a:avLst/>
              <a:gdLst>
                <a:gd name="csX0" fmla="*/ 0 w 2533408"/>
                <a:gd name="csY0" fmla="*/ 0 h 250652"/>
                <a:gd name="csX1" fmla="*/ 2533408 w 2533408"/>
                <a:gd name="csY1" fmla="*/ 0 h 250652"/>
                <a:gd name="csX2" fmla="*/ 2533408 w 2533408"/>
                <a:gd name="csY2" fmla="*/ 250652 h 250652"/>
                <a:gd name="csX3" fmla="*/ 0 w 2533408"/>
                <a:gd name="csY3" fmla="*/ 250652 h 250652"/>
                <a:gd name="csX4" fmla="*/ 0 w 2533408"/>
                <a:gd name="csY4" fmla="*/ 0 h 250652"/>
                <a:gd name="csX0" fmla="*/ 0 w 2570403"/>
                <a:gd name="csY0" fmla="*/ 0 h 257648"/>
                <a:gd name="csX1" fmla="*/ 2533408 w 2570403"/>
                <a:gd name="csY1" fmla="*/ 0 h 257648"/>
                <a:gd name="csX2" fmla="*/ 2570403 w 2570403"/>
                <a:gd name="csY2" fmla="*/ 257648 h 257648"/>
                <a:gd name="csX3" fmla="*/ 0 w 2570403"/>
                <a:gd name="csY3" fmla="*/ 250652 h 257648"/>
                <a:gd name="csX4" fmla="*/ 0 w 2570403"/>
                <a:gd name="csY4" fmla="*/ 0 h 257648"/>
                <a:gd name="csX0" fmla="*/ 0 w 2568163"/>
                <a:gd name="csY0" fmla="*/ 0 h 250652"/>
                <a:gd name="csX1" fmla="*/ 2533408 w 2568163"/>
                <a:gd name="csY1" fmla="*/ 0 h 250652"/>
                <a:gd name="csX2" fmla="*/ 2568163 w 2568163"/>
                <a:gd name="csY2" fmla="*/ 241131 h 250652"/>
                <a:gd name="csX3" fmla="*/ 0 w 2568163"/>
                <a:gd name="csY3" fmla="*/ 250652 h 250652"/>
                <a:gd name="csX4" fmla="*/ 0 w 2568163"/>
                <a:gd name="csY4" fmla="*/ 0 h 250652"/>
                <a:gd name="csX0" fmla="*/ 0 w 2568163"/>
                <a:gd name="csY0" fmla="*/ 0 h 249170"/>
                <a:gd name="csX1" fmla="*/ 2533408 w 2568163"/>
                <a:gd name="csY1" fmla="*/ 0 h 249170"/>
                <a:gd name="csX2" fmla="*/ 2568163 w 2568163"/>
                <a:gd name="csY2" fmla="*/ 241131 h 249170"/>
                <a:gd name="csX3" fmla="*/ 28636 w 2568163"/>
                <a:gd name="csY3" fmla="*/ 249170 h 249170"/>
                <a:gd name="csX4" fmla="*/ 0 w 2568163"/>
                <a:gd name="csY4" fmla="*/ 0 h 24917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568163" h="249170">
                  <a:moveTo>
                    <a:pt x="0" y="0"/>
                  </a:moveTo>
                  <a:lnTo>
                    <a:pt x="2533408" y="0"/>
                  </a:lnTo>
                  <a:lnTo>
                    <a:pt x="2568163" y="241131"/>
                  </a:lnTo>
                  <a:lnTo>
                    <a:pt x="28636" y="249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1819"/>
            </a:solidFill>
          </p:spPr>
          <p:txBody>
            <a:bodyPr wrap="none" rtlCol="0" anchor="ctr">
              <a:noAutofit/>
            </a:bodyPr>
            <a:lstStyle/>
            <a:p>
              <a:pPr algn="ctr"/>
              <a:endParaRPr lang="LID4096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D05D450-426A-16CB-BF33-C1A1A79D9F4F}"/>
                </a:ext>
              </a:extLst>
            </p:cNvPr>
            <p:cNvSpPr txBox="1"/>
            <p:nvPr/>
          </p:nvSpPr>
          <p:spPr>
            <a:xfrm rot="463568">
              <a:off x="4703487" y="932195"/>
              <a:ext cx="2446476" cy="25065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ru-RU" sz="1600" dirty="0">
                  <a:solidFill>
                    <a:srgbClr val="F77776"/>
                  </a:solidFill>
                  <a:latin typeface="Aptos Narrow" panose="020B0004020202020204" pitchFamily="34" charset="0"/>
                </a:rPr>
                <a:t>ПРЕВЫШЕНИЕ НОРМАТИВА</a:t>
              </a:r>
              <a:endParaRPr lang="LID4096" sz="1600" dirty="0" err="1">
                <a:solidFill>
                  <a:srgbClr val="F77776"/>
                </a:solidFill>
                <a:latin typeface="Aptos Narrow" panose="020B00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BB40BBF-E297-F0B9-8027-928F907818B8}"/>
              </a:ext>
            </a:extLst>
          </p:cNvPr>
          <p:cNvSpPr txBox="1"/>
          <p:nvPr/>
        </p:nvSpPr>
        <p:spPr>
          <a:xfrm>
            <a:off x="1740721" y="4286145"/>
            <a:ext cx="2135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>
                <a:solidFill>
                  <a:srgbClr val="FFC000"/>
                </a:solidFill>
                <a:highlight>
                  <a:srgbClr val="000000"/>
                </a:highlight>
                <a:latin typeface="Montserrat ExtraBold" pitchFamily="2" charset="-52"/>
              </a:rPr>
              <a:t>СПУТНИКИ</a:t>
            </a:r>
            <a:endParaRPr lang="en-US" sz="2400" dirty="0">
              <a:solidFill>
                <a:srgbClr val="FFC000"/>
              </a:solidFill>
              <a:highlight>
                <a:srgbClr val="000000"/>
              </a:highlight>
              <a:latin typeface="Montserrat ExtraBold" pitchFamily="2" charset="-5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447B58-3110-3F1B-CA91-3ED67FA50EFD}"/>
              </a:ext>
            </a:extLst>
          </p:cNvPr>
          <p:cNvSpPr txBox="1"/>
          <p:nvPr/>
        </p:nvSpPr>
        <p:spPr>
          <a:xfrm>
            <a:off x="593491" y="4812663"/>
            <a:ext cx="3251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>
                <a:solidFill>
                  <a:schemeClr val="bg1"/>
                </a:solidFill>
                <a:highlight>
                  <a:srgbClr val="000000"/>
                </a:highlight>
              </a:rPr>
              <a:t>Осуществляют профилактический </a:t>
            </a:r>
            <a:r>
              <a:rPr lang="ru-RU" sz="1600" b="1" dirty="0">
                <a:solidFill>
                  <a:srgbClr val="FFC000"/>
                </a:solidFill>
                <a:highlight>
                  <a:srgbClr val="000000"/>
                </a:highlight>
                <a:latin typeface="Montserrat ExtraBold" pitchFamily="2" charset="-52"/>
              </a:rPr>
              <a:t>мониторинг</a:t>
            </a:r>
            <a:r>
              <a:rPr lang="ru-RU" sz="1600" b="1" dirty="0">
                <a:solidFill>
                  <a:schemeClr val="bg1"/>
                </a:solidFill>
                <a:highlight>
                  <a:srgbClr val="000000"/>
                </a:highlight>
              </a:rPr>
              <a:t> полигонов </a:t>
            </a:r>
            <a:br>
              <a:rPr lang="ru-RU" sz="1600" b="1" dirty="0">
                <a:solidFill>
                  <a:schemeClr val="bg1"/>
                </a:solidFill>
                <a:highlight>
                  <a:srgbClr val="000000"/>
                </a:highlight>
              </a:rPr>
            </a:br>
            <a:r>
              <a:rPr lang="ru-RU" sz="1600" b="1" dirty="0">
                <a:solidFill>
                  <a:schemeClr val="bg1"/>
                </a:solidFill>
                <a:highlight>
                  <a:srgbClr val="000000"/>
                </a:highlight>
              </a:rPr>
              <a:t>и водных резервуаров</a:t>
            </a:r>
            <a:endParaRPr lang="en-US" sz="1600" b="1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E4E1CA-4CAE-1AC3-C8EC-C1B439BE2BBA}"/>
              </a:ext>
            </a:extLst>
          </p:cNvPr>
          <p:cNvSpPr txBox="1"/>
          <p:nvPr/>
        </p:nvSpPr>
        <p:spPr>
          <a:xfrm>
            <a:off x="5970047" y="4286145"/>
            <a:ext cx="2135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>
                <a:solidFill>
                  <a:srgbClr val="FFC000"/>
                </a:solidFill>
                <a:highlight>
                  <a:srgbClr val="000000"/>
                </a:highlight>
                <a:latin typeface="Montserrat ExtraBold" pitchFamily="2" charset="-52"/>
              </a:rPr>
              <a:t>ДАТЧИКИ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3818C4-E074-79FF-7C3B-AAC183490EA4}"/>
              </a:ext>
            </a:extLst>
          </p:cNvPr>
          <p:cNvSpPr txBox="1"/>
          <p:nvPr/>
        </p:nvSpPr>
        <p:spPr>
          <a:xfrm>
            <a:off x="4692759" y="4812663"/>
            <a:ext cx="33819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>
                <a:solidFill>
                  <a:schemeClr val="bg1"/>
                </a:solidFill>
                <a:highlight>
                  <a:srgbClr val="000000"/>
                </a:highlight>
              </a:rPr>
              <a:t>Превышение норматива более чем </a:t>
            </a:r>
            <a:r>
              <a:rPr lang="ru-RU" sz="1600" b="1" dirty="0">
                <a:solidFill>
                  <a:srgbClr val="FFC000"/>
                </a:solidFill>
                <a:highlight>
                  <a:srgbClr val="000000"/>
                </a:highlight>
                <a:latin typeface="Montserrat ExtraBold" pitchFamily="2" charset="-52"/>
              </a:rPr>
              <a:t>В 1,5 РАЗА </a:t>
            </a:r>
            <a:r>
              <a:rPr lang="ru-RU" sz="1600" b="1" dirty="0">
                <a:solidFill>
                  <a:schemeClr val="bg1"/>
                </a:solidFill>
                <a:highlight>
                  <a:srgbClr val="000000"/>
                </a:highlight>
              </a:rPr>
              <a:t>является автоматическим триггером для </a:t>
            </a:r>
            <a:r>
              <a:rPr lang="ru-RU" sz="1600" b="1" dirty="0">
                <a:solidFill>
                  <a:srgbClr val="FFC000"/>
                </a:solidFill>
                <a:highlight>
                  <a:srgbClr val="000000"/>
                </a:highlight>
                <a:latin typeface="Montserrat ExtraBold" pitchFamily="2" charset="-52"/>
              </a:rPr>
              <a:t>внеплановой проверки </a:t>
            </a:r>
            <a:r>
              <a:rPr lang="ru-RU" sz="1600" b="1" dirty="0">
                <a:solidFill>
                  <a:schemeClr val="bg1"/>
                </a:solidFill>
                <a:highlight>
                  <a:srgbClr val="000000"/>
                </a:highlight>
              </a:rPr>
              <a:t>и возможной остановки цехов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6A01480-193C-0369-7A62-DF60E09FFCA0}"/>
              </a:ext>
            </a:extLst>
          </p:cNvPr>
          <p:cNvSpPr txBox="1"/>
          <p:nvPr/>
        </p:nvSpPr>
        <p:spPr>
          <a:xfrm>
            <a:off x="9773580" y="4286145"/>
            <a:ext cx="2135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>
                <a:solidFill>
                  <a:srgbClr val="FFC000"/>
                </a:solidFill>
                <a:highlight>
                  <a:srgbClr val="000000"/>
                </a:highlight>
                <a:latin typeface="Montserrat ExtraBold" pitchFamily="2" charset="-52"/>
              </a:rPr>
              <a:t>СОЦСЕТИ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375DCAC-5CF2-1415-D5C3-2B173A403FDC}"/>
              </a:ext>
            </a:extLst>
          </p:cNvPr>
          <p:cNvSpPr txBox="1"/>
          <p:nvPr/>
        </p:nvSpPr>
        <p:spPr>
          <a:xfrm>
            <a:off x="8549567" y="4812663"/>
            <a:ext cx="33490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>
                <a:solidFill>
                  <a:schemeClr val="bg1"/>
                </a:solidFill>
                <a:highlight>
                  <a:srgbClr val="000000"/>
                </a:highlight>
              </a:rPr>
              <a:t>Обеспечивают </a:t>
            </a:r>
            <a:r>
              <a:rPr lang="ru-RU" sz="1600" b="1" dirty="0">
                <a:solidFill>
                  <a:srgbClr val="FFC000"/>
                </a:solidFill>
                <a:highlight>
                  <a:srgbClr val="000000"/>
                </a:highlight>
                <a:latin typeface="Montserrat ExtraBold" pitchFamily="2" charset="-52"/>
              </a:rPr>
              <a:t>мгновенное реагирование со стороны регуляторов </a:t>
            </a:r>
            <a:r>
              <a:rPr lang="ru-RU" sz="1600" b="1" dirty="0">
                <a:solidFill>
                  <a:schemeClr val="bg1"/>
                </a:solidFill>
                <a:highlight>
                  <a:srgbClr val="000000"/>
                </a:highlight>
              </a:rPr>
              <a:t>в части проведения внеплановой проверки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620717B-3A15-8C9F-B1FE-CEB47D984BD0}"/>
              </a:ext>
            </a:extLst>
          </p:cNvPr>
          <p:cNvSpPr txBox="1"/>
          <p:nvPr/>
        </p:nvSpPr>
        <p:spPr>
          <a:xfrm>
            <a:off x="289241" y="-1343203"/>
            <a:ext cx="116135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C000"/>
                </a:solidFill>
                <a:highlight>
                  <a:srgbClr val="000000"/>
                </a:highlight>
                <a:latin typeface="Montserrat ExtraBold" pitchFamily="2" charset="-52"/>
              </a:rPr>
              <a:t>ОШИБКИ ОТЧЁТНОСТИ ПРИВОДЯТ К МИЛЛИАРДНЫМ ВЫПЛАТАМ И РЕПУТАЦИОННЫМ ИЗДЕРЖКАМ</a:t>
            </a:r>
          </a:p>
        </p:txBody>
      </p:sp>
      <p:pic>
        <p:nvPicPr>
          <p:cNvPr id="37" name="Graphic 8">
            <a:extLst>
              <a:ext uri="{FF2B5EF4-FFF2-40B4-BE49-F238E27FC236}">
                <a16:creationId xmlns:a16="http://schemas.microsoft.com/office/drawing/2014/main" id="{65E89FDF-4FDB-68F2-82B7-F62994D730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74565"/>
          <a:stretch/>
        </p:blipFill>
        <p:spPr>
          <a:xfrm>
            <a:off x="305674" y="6253504"/>
            <a:ext cx="364889" cy="31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5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29" grpId="0"/>
      <p:bldP spid="30" grpId="0"/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DD318D-A0EB-2025-F88E-EE4684544B25}"/>
              </a:ext>
            </a:extLst>
          </p:cNvPr>
          <p:cNvSpPr txBox="1"/>
          <p:nvPr/>
        </p:nvSpPr>
        <p:spPr>
          <a:xfrm>
            <a:off x="289241" y="659768"/>
            <a:ext cx="116135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C000"/>
                </a:solidFill>
                <a:highlight>
                  <a:srgbClr val="000000"/>
                </a:highlight>
                <a:latin typeface="Montserrat ExtraBold" pitchFamily="2" charset="-52"/>
              </a:rPr>
              <a:t>ОШИБКИ ОТЧЁТНОСТИ ПРИВОДЯТ К МИЛЛИАРДНЫМ ВЫПЛАТАМ И РЕПУТАЦИОННЫМ ИЗДЕРЖКАМ</a:t>
            </a: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2588C2E6-9777-E706-2B6F-8E27E9CDDAB4}"/>
              </a:ext>
            </a:extLst>
          </p:cNvPr>
          <p:cNvGrpSpPr/>
          <p:nvPr/>
        </p:nvGrpSpPr>
        <p:grpSpPr>
          <a:xfrm>
            <a:off x="1065149" y="2500829"/>
            <a:ext cx="2307972" cy="2952858"/>
            <a:chOff x="1065149" y="2283116"/>
            <a:chExt cx="2307972" cy="2952858"/>
          </a:xfrm>
        </p:grpSpPr>
        <p:pic>
          <p:nvPicPr>
            <p:cNvPr id="9" name="Рисунок 8" descr="Изображение выглядит как Графика, Шрифт, графический дизайн, логотип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D59179C5-B4E3-C595-B041-122B3979D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149" y="2283116"/>
              <a:ext cx="2307972" cy="865490"/>
            </a:xfrm>
            <a:prstGeom prst="rect">
              <a:avLst/>
            </a:prstGeom>
          </p:spPr>
        </p:pic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9EAB2B84-0303-57D7-0CC2-7D093041E05A}"/>
                </a:ext>
              </a:extLst>
            </p:cNvPr>
            <p:cNvGrpSpPr/>
            <p:nvPr/>
          </p:nvGrpSpPr>
          <p:grpSpPr>
            <a:xfrm>
              <a:off x="1411315" y="3665083"/>
              <a:ext cx="1850045" cy="1570891"/>
              <a:chOff x="1015075" y="3303063"/>
              <a:chExt cx="1850045" cy="1570891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D812AF5-2B96-9162-6E5B-0083599F5F60}"/>
                  </a:ext>
                </a:extLst>
              </p:cNvPr>
              <p:cNvSpPr txBox="1"/>
              <p:nvPr/>
            </p:nvSpPr>
            <p:spPr>
              <a:xfrm>
                <a:off x="1413518" y="3303063"/>
                <a:ext cx="1451602" cy="1107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lang="en-US" sz="6600" dirty="0">
                    <a:solidFill>
                      <a:srgbClr val="F77776"/>
                    </a:solidFill>
                    <a:latin typeface="Montserrat ExtraBold" pitchFamily="2" charset="-52"/>
                  </a:rPr>
                  <a:t>55</a:t>
                </a:r>
                <a:endParaRPr lang="ru-KZ" sz="4000" dirty="0">
                  <a:solidFill>
                    <a:srgbClr val="F77776"/>
                  </a:solidFill>
                  <a:latin typeface="Montserrat ExtraBold" pitchFamily="2" charset="-52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7AF4D28-3A96-FFEB-6B91-B4AFAC7E73B3}"/>
                  </a:ext>
                </a:extLst>
              </p:cNvPr>
              <p:cNvSpPr txBox="1"/>
              <p:nvPr/>
            </p:nvSpPr>
            <p:spPr>
              <a:xfrm>
                <a:off x="1061728" y="4227623"/>
                <a:ext cx="160019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lang="ru-RU" sz="3600" dirty="0">
                    <a:solidFill>
                      <a:srgbClr val="F77776"/>
                    </a:solidFill>
                    <a:latin typeface="Montserrat ExtraBold" pitchFamily="2" charset="-52"/>
                  </a:rPr>
                  <a:t>МЛН</a:t>
                </a:r>
                <a:endParaRPr lang="ru-KZ" sz="2800" dirty="0">
                  <a:solidFill>
                    <a:srgbClr val="F77776"/>
                  </a:solidFill>
                  <a:latin typeface="Montserrat ExtraBold" pitchFamily="2" charset="-52"/>
                </a:endParaRPr>
              </a:p>
            </p:txBody>
          </p:sp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F0FE98DD-87C3-8CB3-1C99-AF8141F15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0917" t="16335" r="20917" b="16335"/>
              <a:stretch>
                <a:fillRect/>
              </a:stretch>
            </p:blipFill>
            <p:spPr>
              <a:xfrm>
                <a:off x="1015075" y="3512661"/>
                <a:ext cx="581631" cy="673259"/>
              </a:xfrm>
              <a:prstGeom prst="rect">
                <a:avLst/>
              </a:prstGeom>
            </p:spPr>
          </p:pic>
        </p:grp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17A544DE-C2AD-CC2E-C5BA-71CB88723155}"/>
              </a:ext>
            </a:extLst>
          </p:cNvPr>
          <p:cNvGrpSpPr/>
          <p:nvPr/>
        </p:nvGrpSpPr>
        <p:grpSpPr>
          <a:xfrm>
            <a:off x="4789813" y="2271671"/>
            <a:ext cx="2018022" cy="3248353"/>
            <a:chOff x="4789813" y="2053958"/>
            <a:chExt cx="2018022" cy="3248353"/>
          </a:xfrm>
        </p:grpSpPr>
        <p:pic>
          <p:nvPicPr>
            <p:cNvPr id="8" name="Рисунок 7" descr="Изображение выглядит как текст, Шрифт, круг, График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CDB1C3E6-8788-6591-3A54-A57BBB7BC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6588" y="2053958"/>
              <a:ext cx="1284372" cy="1209464"/>
            </a:xfrm>
            <a:prstGeom prst="rect">
              <a:avLst/>
            </a:prstGeom>
          </p:spPr>
        </p:pic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0B265889-DE9E-F468-CCCA-2861BC40E4BA}"/>
                </a:ext>
              </a:extLst>
            </p:cNvPr>
            <p:cNvGrpSpPr/>
            <p:nvPr/>
          </p:nvGrpSpPr>
          <p:grpSpPr>
            <a:xfrm>
              <a:off x="4789813" y="3598745"/>
              <a:ext cx="2018022" cy="1703566"/>
              <a:chOff x="4830453" y="3303063"/>
              <a:chExt cx="2018022" cy="1703566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2C67CF0-81F0-4EBB-9C48-30A0A553CDBD}"/>
                  </a:ext>
                </a:extLst>
              </p:cNvPr>
              <p:cNvSpPr txBox="1"/>
              <p:nvPr/>
            </p:nvSpPr>
            <p:spPr>
              <a:xfrm>
                <a:off x="5721358" y="3303063"/>
                <a:ext cx="862322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lang="en-US" sz="7200" dirty="0">
                    <a:solidFill>
                      <a:srgbClr val="F77776"/>
                    </a:solidFill>
                    <a:latin typeface="Montserrat ExtraBold" pitchFamily="2" charset="-52"/>
                  </a:rPr>
                  <a:t>1</a:t>
                </a:r>
                <a:endParaRPr lang="ru-KZ" sz="4400" dirty="0">
                  <a:solidFill>
                    <a:srgbClr val="F77776"/>
                  </a:solidFill>
                  <a:latin typeface="Montserrat ExtraBold" pitchFamily="2" charset="-52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007F72B-B67E-AC9F-BE4D-EDF1369D6854}"/>
                  </a:ext>
                </a:extLst>
              </p:cNvPr>
              <p:cNvSpPr txBox="1"/>
              <p:nvPr/>
            </p:nvSpPr>
            <p:spPr>
              <a:xfrm>
                <a:off x="4830453" y="4298743"/>
                <a:ext cx="2018022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lang="ru-RU" sz="4000" dirty="0">
                    <a:solidFill>
                      <a:srgbClr val="F77776"/>
                    </a:solidFill>
                    <a:latin typeface="Montserrat ExtraBold" pitchFamily="2" charset="-52"/>
                  </a:rPr>
                  <a:t>МЛРД</a:t>
                </a:r>
                <a:endParaRPr lang="ru-KZ" sz="3200" dirty="0">
                  <a:solidFill>
                    <a:srgbClr val="F77776"/>
                  </a:solidFill>
                  <a:latin typeface="Montserrat ExtraBold" pitchFamily="2" charset="-52"/>
                </a:endParaRPr>
              </a:p>
            </p:txBody>
          </p:sp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0986E9E2-70B1-2189-08CD-7DA421D8D9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0917" t="16335" r="20917" b="16335"/>
              <a:stretch>
                <a:fillRect/>
              </a:stretch>
            </p:blipFill>
            <p:spPr>
              <a:xfrm>
                <a:off x="5262403" y="3522821"/>
                <a:ext cx="638333" cy="738893"/>
              </a:xfrm>
              <a:prstGeom prst="rect">
                <a:avLst/>
              </a:prstGeom>
            </p:spPr>
          </p:pic>
        </p:grp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4FE69156-23CD-8067-D6B5-643882FE84DA}"/>
              </a:ext>
            </a:extLst>
          </p:cNvPr>
          <p:cNvGrpSpPr/>
          <p:nvPr/>
        </p:nvGrpSpPr>
        <p:grpSpPr>
          <a:xfrm>
            <a:off x="7985748" y="2092607"/>
            <a:ext cx="3087222" cy="3723099"/>
            <a:chOff x="7985748" y="1874894"/>
            <a:chExt cx="3087222" cy="3723099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D2D5B498-EB2A-C93D-9170-74B532688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12943"/>
            <a:stretch>
              <a:fillRect/>
            </a:stretch>
          </p:blipFill>
          <p:spPr>
            <a:xfrm>
              <a:off x="8475484" y="1874894"/>
              <a:ext cx="1740499" cy="1387177"/>
            </a:xfrm>
            <a:prstGeom prst="rect">
              <a:avLst/>
            </a:prstGeom>
          </p:spPr>
        </p:pic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2FFB1C2C-CF63-50E9-DC56-AA6007BF0AFE}"/>
                </a:ext>
              </a:extLst>
            </p:cNvPr>
            <p:cNvGrpSpPr/>
            <p:nvPr/>
          </p:nvGrpSpPr>
          <p:grpSpPr>
            <a:xfrm>
              <a:off x="7985748" y="3303063"/>
              <a:ext cx="3087222" cy="2294930"/>
              <a:chOff x="8351508" y="3303063"/>
              <a:chExt cx="3087222" cy="2294930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0FFB191-8CF2-B221-07FE-E31A1F20F54A}"/>
                  </a:ext>
                </a:extLst>
              </p:cNvPr>
              <p:cNvSpPr txBox="1"/>
              <p:nvPr/>
            </p:nvSpPr>
            <p:spPr>
              <a:xfrm>
                <a:off x="8870732" y="3303063"/>
                <a:ext cx="2567998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lang="ru-RU" sz="9600" dirty="0">
                    <a:solidFill>
                      <a:srgbClr val="F77776"/>
                    </a:solidFill>
                    <a:latin typeface="Montserrat ExtraBold" pitchFamily="2" charset="-52"/>
                  </a:rPr>
                  <a:t>2,3</a:t>
                </a:r>
                <a:endParaRPr lang="ru-KZ" sz="6000" dirty="0">
                  <a:solidFill>
                    <a:srgbClr val="F77776"/>
                  </a:solidFill>
                  <a:latin typeface="Montserrat ExtraBold" pitchFamily="2" charset="-52"/>
                </a:endParaRPr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1637C80-3C3A-1080-A4C3-401A1345B234}"/>
                  </a:ext>
                </a:extLst>
              </p:cNvPr>
              <p:cNvSpPr txBox="1"/>
              <p:nvPr/>
            </p:nvSpPr>
            <p:spPr>
              <a:xfrm>
                <a:off x="8538493" y="4674663"/>
                <a:ext cx="2505446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lang="ru-RU" sz="5400" dirty="0">
                    <a:solidFill>
                      <a:srgbClr val="F77776"/>
                    </a:solidFill>
                    <a:latin typeface="Montserrat ExtraBold" pitchFamily="2" charset="-52"/>
                  </a:rPr>
                  <a:t>ТРЛН</a:t>
                </a:r>
                <a:endParaRPr lang="ru-KZ" sz="4400" dirty="0">
                  <a:solidFill>
                    <a:srgbClr val="F77776"/>
                  </a:solidFill>
                  <a:latin typeface="Montserrat ExtraBold" pitchFamily="2" charset="-52"/>
                </a:endParaRPr>
              </a:p>
            </p:txBody>
          </p:sp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85839853-3035-9309-C3D0-6003678D97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0917" t="16335" r="20917" b="16335"/>
              <a:stretch>
                <a:fillRect/>
              </a:stretch>
            </p:blipFill>
            <p:spPr>
              <a:xfrm>
                <a:off x="8351508" y="3624421"/>
                <a:ext cx="801063" cy="927259"/>
              </a:xfrm>
              <a:prstGeom prst="rect">
                <a:avLst/>
              </a:prstGeom>
            </p:spPr>
          </p:pic>
        </p:grpSp>
      </p:grpSp>
      <p:pic>
        <p:nvPicPr>
          <p:cNvPr id="42" name="Graphic 8">
            <a:extLst>
              <a:ext uri="{FF2B5EF4-FFF2-40B4-BE49-F238E27FC236}">
                <a16:creationId xmlns:a16="http://schemas.microsoft.com/office/drawing/2014/main" id="{78B82FDB-5A85-24D8-2ABB-4CE03DB139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r="74565"/>
          <a:stretch/>
        </p:blipFill>
        <p:spPr>
          <a:xfrm>
            <a:off x="305674" y="6253504"/>
            <a:ext cx="364889" cy="31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91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070DB-81FB-203D-77E1-D2857E548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99E287-F663-57AF-785E-60BAA8972884}"/>
              </a:ext>
            </a:extLst>
          </p:cNvPr>
          <p:cNvSpPr txBox="1"/>
          <p:nvPr/>
        </p:nvSpPr>
        <p:spPr>
          <a:xfrm>
            <a:off x="518160" y="506037"/>
            <a:ext cx="111556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chemeClr val="bg1"/>
                </a:solidFill>
                <a:latin typeface="Montserrat ExtraBold" pitchFamily="2" charset="-52"/>
              </a:defRPr>
            </a:lvl1pPr>
          </a:lstStyle>
          <a:p>
            <a:r>
              <a:rPr lang="ru-RU" dirty="0"/>
              <a:t>ДЕНЕЖНЫЙ ЭКВИВАЛЕНТ ВОЗДЕЙСТВИЯ НА ОКРУЖАЮЩУЮ СРЕДУ С КАЖДЫМ ГОДОМ </a:t>
            </a:r>
            <a:r>
              <a:rPr lang="ru-RU" dirty="0">
                <a:solidFill>
                  <a:srgbClr val="FFC000"/>
                </a:solidFill>
                <a:highlight>
                  <a:srgbClr val="000000"/>
                </a:highlight>
              </a:rPr>
              <a:t>СТАНОВИТСЯ ДОРОЖЕ</a:t>
            </a:r>
            <a:endParaRPr lang="LID4096" dirty="0">
              <a:solidFill>
                <a:srgbClr val="FFC000"/>
              </a:solidFill>
              <a:highlight>
                <a:srgbClr val="000000"/>
              </a:highlight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75B06A0-42A8-5779-F1DF-696877849B27}"/>
              </a:ext>
            </a:extLst>
          </p:cNvPr>
          <p:cNvSpPr txBox="1"/>
          <p:nvPr/>
        </p:nvSpPr>
        <p:spPr>
          <a:xfrm>
            <a:off x="731519" y="5147273"/>
            <a:ext cx="10728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tserrat ExtraBold" pitchFamily="2" charset="-52"/>
              </a:rPr>
              <a:t>САМЫМ ТЯЖЕЛЫМ ФИНАНСОВЫМ ПОСЛЕДСТВИЕМ МОЖЕТ СТАТЬ </a:t>
            </a:r>
            <a:r>
              <a:rPr lang="ru-RU" sz="2400" dirty="0">
                <a:solidFill>
                  <a:srgbClr val="FF0000"/>
                </a:solidFill>
                <a:highlight>
                  <a:srgbClr val="000000"/>
                </a:highlight>
                <a:latin typeface="Montserrat ExtraBold" pitchFamily="2" charset="-52"/>
              </a:rPr>
              <a:t>ПРИОСТАНОВКА ДЕЯТЕЛЬНОСТИ ПРЕДПРИЯТИЯ</a:t>
            </a:r>
            <a:endParaRPr lang="ru-KZ" sz="2400" dirty="0">
              <a:solidFill>
                <a:srgbClr val="FF0000"/>
              </a:solidFill>
              <a:highlight>
                <a:srgbClr val="000000"/>
              </a:highlight>
              <a:latin typeface="Montserrat ExtraBold" pitchFamily="2" charset="-52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0D60968-B664-0C06-7FD5-BA9505342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083" y="6339595"/>
            <a:ext cx="904187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fontAlgn="base">
              <a:spcBef>
                <a:spcPts val="600"/>
              </a:spcBef>
              <a:spcAft>
                <a:spcPct val="0"/>
              </a:spcAft>
              <a:buClrTx/>
              <a:buSzTx/>
              <a:tabLst/>
            </a:pPr>
            <a:r>
              <a:rPr lang="ru-RU" altLang="ru-KZ" sz="1200" dirty="0">
                <a:solidFill>
                  <a:schemeClr val="bg1">
                    <a:lumMod val="75000"/>
                  </a:schemeClr>
                </a:solidFill>
              </a:rPr>
              <a:t>*уменьшение конкурентоспособности на международном рынке</a:t>
            </a:r>
            <a:r>
              <a:rPr lang="en-US" altLang="ru-KZ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altLang="ru-KZ" sz="1200" dirty="0">
                <a:solidFill>
                  <a:schemeClr val="bg1">
                    <a:lumMod val="75000"/>
                  </a:schemeClr>
                </a:solidFill>
              </a:rPr>
              <a:t>с введением CBAM (углеродный налог)</a:t>
            </a:r>
            <a:endParaRPr lang="ru-KZ" altLang="ru-KZ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Graphic 8">
            <a:extLst>
              <a:ext uri="{FF2B5EF4-FFF2-40B4-BE49-F238E27FC236}">
                <a16:creationId xmlns:a16="http://schemas.microsoft.com/office/drawing/2014/main" id="{97074DF2-0361-ACF8-213B-4F419FFF5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4565"/>
          <a:stretch/>
        </p:blipFill>
        <p:spPr>
          <a:xfrm>
            <a:off x="305674" y="6253504"/>
            <a:ext cx="364889" cy="318804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504593B2-8F0A-14F6-5A41-D441A0D7522B}"/>
              </a:ext>
            </a:extLst>
          </p:cNvPr>
          <p:cNvGrpSpPr/>
          <p:nvPr/>
        </p:nvGrpSpPr>
        <p:grpSpPr>
          <a:xfrm>
            <a:off x="666434" y="1850879"/>
            <a:ext cx="2770434" cy="2850125"/>
            <a:chOff x="666434" y="1850879"/>
            <a:chExt cx="2770434" cy="2850125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D814AFBC-7560-2554-50EB-04629917F1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434" y="2669679"/>
              <a:ext cx="2770434" cy="2031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R="0" lvl="0" algn="ctr" fontAlgn="base">
                <a:spcBef>
                  <a:spcPts val="60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ru-KZ" altLang="ru-KZ" sz="1800" b="1" dirty="0">
                  <a:solidFill>
                    <a:schemeClr val="bg1"/>
                  </a:solidFill>
                </a:rPr>
                <a:t>Углеродный налог </a:t>
              </a:r>
              <a:br>
                <a:rPr lang="ru-KZ" altLang="ru-KZ" sz="1800" b="1" dirty="0">
                  <a:solidFill>
                    <a:schemeClr val="bg1"/>
                  </a:solidFill>
                </a:rPr>
              </a:br>
              <a:r>
                <a:rPr lang="ru-KZ" altLang="ru-KZ" sz="1800" b="1" dirty="0">
                  <a:solidFill>
                    <a:schemeClr val="bg1"/>
                  </a:solidFill>
                </a:rPr>
                <a:t>в странах</a:t>
              </a:r>
              <a:r>
                <a:rPr lang="kk-KZ" altLang="ru-KZ" sz="1800" b="1" dirty="0">
                  <a:solidFill>
                    <a:schemeClr val="bg1"/>
                  </a:solidFill>
                </a:rPr>
                <a:t> </a:t>
              </a:r>
              <a:r>
                <a:rPr lang="ru-KZ" altLang="ru-KZ" sz="1800" b="1" dirty="0">
                  <a:solidFill>
                    <a:schemeClr val="bg1"/>
                  </a:solidFill>
                </a:rPr>
                <a:t>ЕС приведет </a:t>
              </a:r>
              <a:br>
                <a:rPr lang="kk-KZ" altLang="ru-KZ" sz="1800" b="1" dirty="0">
                  <a:solidFill>
                    <a:schemeClr val="bg1"/>
                  </a:solidFill>
                </a:rPr>
              </a:br>
              <a:r>
                <a:rPr lang="ru-KZ" altLang="ru-KZ" sz="1800" dirty="0">
                  <a:solidFill>
                    <a:srgbClr val="FFC000"/>
                  </a:solidFill>
                  <a:highlight>
                    <a:srgbClr val="000000"/>
                  </a:highlight>
                  <a:latin typeface="Montserrat ExtraBold" pitchFamily="2" charset="-52"/>
                </a:rPr>
                <a:t>к удорожанию </a:t>
              </a:r>
              <a:r>
                <a:rPr lang="ru-KZ" altLang="ru-KZ" sz="1800" b="1" dirty="0">
                  <a:solidFill>
                    <a:schemeClr val="bg1"/>
                  </a:solidFill>
                </a:rPr>
                <a:t>казахстанской продукции на рынке на </a:t>
              </a:r>
              <a:r>
                <a:rPr lang="ru-KZ" altLang="ru-KZ" sz="1800" dirty="0">
                  <a:solidFill>
                    <a:srgbClr val="FFC000"/>
                  </a:solidFill>
                  <a:highlight>
                    <a:srgbClr val="000000"/>
                  </a:highlight>
                  <a:latin typeface="Montserrat ExtraBold" pitchFamily="2" charset="-52"/>
                </a:rPr>
                <a:t>20-30%</a:t>
              </a:r>
              <a:r>
                <a:rPr lang="ru-RU" altLang="ru-KZ" sz="1800" dirty="0">
                  <a:solidFill>
                    <a:srgbClr val="FFC000"/>
                  </a:solidFill>
                  <a:highlight>
                    <a:srgbClr val="000000"/>
                  </a:highlight>
                  <a:latin typeface="Montserrat ExtraBold" pitchFamily="2" charset="-52"/>
                </a:rPr>
                <a:t>*</a:t>
              </a:r>
              <a:endParaRPr lang="ru-KZ" altLang="ru-KZ" sz="1800" dirty="0">
                <a:solidFill>
                  <a:srgbClr val="FFC000"/>
                </a:solidFill>
                <a:highlight>
                  <a:srgbClr val="000000"/>
                </a:highlight>
                <a:latin typeface="Montserrat ExtraBold" pitchFamily="2" charset="-52"/>
              </a:endParaRPr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21222887-6333-E780-61E6-A86F91A1B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24987" y="1850879"/>
              <a:ext cx="694893" cy="694893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87209429-174B-D291-EAC3-A243F649D16D}"/>
              </a:ext>
            </a:extLst>
          </p:cNvPr>
          <p:cNvGrpSpPr/>
          <p:nvPr/>
        </p:nvGrpSpPr>
        <p:grpSpPr>
          <a:xfrm>
            <a:off x="4020770" y="1850879"/>
            <a:ext cx="3318675" cy="2850125"/>
            <a:chOff x="4020770" y="1850879"/>
            <a:chExt cx="3318675" cy="2850125"/>
          </a:xfrm>
        </p:grpSpPr>
        <p:sp>
          <p:nvSpPr>
            <p:cNvPr id="34" name="Rectangle 1">
              <a:extLst>
                <a:ext uri="{FF2B5EF4-FFF2-40B4-BE49-F238E27FC236}">
                  <a16:creationId xmlns:a16="http://schemas.microsoft.com/office/drawing/2014/main" id="{0C3E0EC3-40D2-8FFD-9FC5-66B67637A5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0770" y="2669679"/>
              <a:ext cx="3318675" cy="2031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ts val="600"/>
                </a:spcBef>
                <a:spcAft>
                  <a:spcPct val="0"/>
                </a:spcAft>
              </a:pPr>
              <a:r>
                <a:rPr lang="ru-KZ" altLang="ru-KZ" sz="1800" dirty="0">
                  <a:solidFill>
                    <a:srgbClr val="FFC000"/>
                  </a:solidFill>
                  <a:highlight>
                    <a:srgbClr val="000000"/>
                  </a:highlight>
                  <a:latin typeface="Montserrat ExtraBold" pitchFamily="2" charset="-52"/>
                </a:rPr>
                <a:t>Плата за негативное воздейстие: </a:t>
              </a:r>
              <a:br>
                <a:rPr lang="ru-RU" altLang="ru-KZ" sz="1800" dirty="0">
                  <a:solidFill>
                    <a:srgbClr val="FFC000"/>
                  </a:solidFill>
                  <a:highlight>
                    <a:srgbClr val="000000"/>
                  </a:highlight>
                  <a:latin typeface="Montserrat ExtraBold" pitchFamily="2" charset="-52"/>
                </a:rPr>
              </a:br>
              <a:r>
                <a:rPr lang="ru-RU" altLang="ru-KZ" sz="1800" b="1" dirty="0">
                  <a:solidFill>
                    <a:schemeClr val="bg1"/>
                  </a:solidFill>
                </a:rPr>
                <a:t>Введение повышенной оплаты</a:t>
              </a:r>
              <a:r>
                <a:rPr lang="en-US" altLang="ru-KZ" sz="1800" b="1" dirty="0">
                  <a:solidFill>
                    <a:schemeClr val="bg1"/>
                  </a:solidFill>
                </a:rPr>
                <a:t> </a:t>
              </a:r>
              <a:r>
                <a:rPr lang="ru-RU" altLang="ru-KZ" sz="1800" b="1" dirty="0">
                  <a:solidFill>
                    <a:schemeClr val="bg1"/>
                  </a:solidFill>
                </a:rPr>
                <a:t>при отсутствии НДТ приведёт к росту платежей </a:t>
              </a:r>
              <a:r>
                <a:rPr lang="ru-KZ" altLang="ru-KZ" sz="1800" dirty="0">
                  <a:solidFill>
                    <a:srgbClr val="FFC000"/>
                  </a:solidFill>
                  <a:highlight>
                    <a:srgbClr val="000000"/>
                  </a:highlight>
                  <a:latin typeface="Montserrat ExtraBold" pitchFamily="2" charset="-52"/>
                </a:rPr>
                <a:t>в 8 раз </a:t>
              </a:r>
              <a:br>
                <a:rPr lang="ru-RU" altLang="ru-KZ" sz="1800" dirty="0">
                  <a:solidFill>
                    <a:srgbClr val="FFC000"/>
                  </a:solidFill>
                  <a:highlight>
                    <a:srgbClr val="000000"/>
                  </a:highlight>
                  <a:latin typeface="Montserrat ExtraBold" pitchFamily="2" charset="-52"/>
                </a:rPr>
              </a:br>
              <a:r>
                <a:rPr lang="ru-KZ" altLang="ru-KZ" sz="1800" dirty="0">
                  <a:solidFill>
                    <a:srgbClr val="FFC000"/>
                  </a:solidFill>
                  <a:highlight>
                    <a:srgbClr val="000000"/>
                  </a:highlight>
                  <a:latin typeface="Montserrat ExtraBold" pitchFamily="2" charset="-52"/>
                </a:rPr>
                <a:t>к 2031 году</a:t>
              </a:r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A3B524C-8EAC-BF15-DC6A-A52E7DD48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53443" y="1850879"/>
              <a:ext cx="694893" cy="694893"/>
            </a:xfrm>
            <a:prstGeom prst="rect">
              <a:avLst/>
            </a:prstGeom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FCD76185-39A8-6568-F0E1-A09955CA2022}"/>
              </a:ext>
            </a:extLst>
          </p:cNvPr>
          <p:cNvGrpSpPr/>
          <p:nvPr/>
        </p:nvGrpSpPr>
        <p:grpSpPr>
          <a:xfrm>
            <a:off x="7902304" y="1774874"/>
            <a:ext cx="3617686" cy="2926130"/>
            <a:chOff x="7902304" y="1774874"/>
            <a:chExt cx="3617686" cy="2926130"/>
          </a:xfrm>
        </p:grpSpPr>
        <p:sp>
          <p:nvSpPr>
            <p:cNvPr id="35" name="Rectangle 1">
              <a:extLst>
                <a:ext uri="{FF2B5EF4-FFF2-40B4-BE49-F238E27FC236}">
                  <a16:creationId xmlns:a16="http://schemas.microsoft.com/office/drawing/2014/main" id="{3AD9D3CC-CB50-13FE-BABE-D1CBA39584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2304" y="2669679"/>
              <a:ext cx="3617686" cy="2031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R="0" lvl="0" algn="ctr" fontAlgn="base">
                <a:spcBef>
                  <a:spcPts val="60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ru-KZ" altLang="ru-KZ" sz="1800" dirty="0">
                  <a:solidFill>
                    <a:srgbClr val="FFC000"/>
                  </a:solidFill>
                  <a:highlight>
                    <a:srgbClr val="000000"/>
                  </a:highlight>
                  <a:latin typeface="Montserrat ExtraBold" pitchFamily="2" charset="-52"/>
                </a:rPr>
                <a:t>Затрудненный доступ </a:t>
              </a:r>
              <a:br>
                <a:rPr lang="kk-KZ" altLang="ru-KZ" sz="1800" dirty="0">
                  <a:solidFill>
                    <a:srgbClr val="FFC000"/>
                  </a:solidFill>
                  <a:highlight>
                    <a:srgbClr val="000000"/>
                  </a:highlight>
                  <a:latin typeface="Montserrat ExtraBold" pitchFamily="2" charset="-52"/>
                </a:rPr>
              </a:br>
              <a:r>
                <a:rPr lang="ru-KZ" altLang="ru-KZ" sz="1800" dirty="0">
                  <a:solidFill>
                    <a:srgbClr val="FFC000"/>
                  </a:solidFill>
                  <a:highlight>
                    <a:srgbClr val="000000"/>
                  </a:highlight>
                  <a:latin typeface="Montserrat ExtraBold" pitchFamily="2" charset="-52"/>
                </a:rPr>
                <a:t>к зеленым финансам:</a:t>
              </a:r>
              <a:br>
                <a:rPr lang="ru-RU" altLang="ru-KZ" sz="1800" dirty="0">
                  <a:solidFill>
                    <a:srgbClr val="FFC000"/>
                  </a:solidFill>
                  <a:highlight>
                    <a:srgbClr val="000000"/>
                  </a:highlight>
                  <a:latin typeface="Montserrat ExtraBold" pitchFamily="2" charset="-52"/>
                </a:rPr>
              </a:br>
              <a:r>
                <a:rPr lang="ru-KZ" altLang="ru-KZ" sz="1800" b="1" dirty="0">
                  <a:solidFill>
                    <a:schemeClr val="bg1"/>
                  </a:solidFill>
                </a:rPr>
                <a:t>кредиты </a:t>
              </a:r>
              <a:r>
                <a:rPr lang="ru-RU" altLang="ru-KZ" sz="1800" b="1" dirty="0">
                  <a:solidFill>
                    <a:schemeClr val="bg1"/>
                  </a:solidFill>
                </a:rPr>
                <a:t>в основном </a:t>
              </a:r>
              <a:r>
                <a:rPr lang="ru-KZ" altLang="ru-KZ" sz="1800" b="1" dirty="0">
                  <a:solidFill>
                    <a:schemeClr val="bg1"/>
                  </a:solidFill>
                </a:rPr>
                <a:t>выда</a:t>
              </a:r>
              <a:r>
                <a:rPr lang="ru-RU" altLang="ru-KZ" sz="1800" b="1" dirty="0">
                  <a:solidFill>
                    <a:schemeClr val="bg1"/>
                  </a:solidFill>
                </a:rPr>
                <a:t>ю</a:t>
              </a:r>
              <a:r>
                <a:rPr lang="ru-KZ" altLang="ru-KZ" sz="1800" b="1" dirty="0">
                  <a:solidFill>
                    <a:schemeClr val="bg1"/>
                  </a:solidFill>
                </a:rPr>
                <a:t>тся </a:t>
              </a:r>
              <a:r>
                <a:rPr lang="ru-KZ" altLang="ru-KZ" sz="1800" dirty="0">
                  <a:solidFill>
                    <a:srgbClr val="FFC000"/>
                  </a:solidFill>
                  <a:highlight>
                    <a:srgbClr val="000000"/>
                  </a:highlight>
                  <a:latin typeface="Montserrat ExtraBold" pitchFamily="2" charset="-52"/>
                </a:rPr>
                <a:t>только</a:t>
              </a:r>
              <a:r>
                <a:rPr lang="ru-KZ" altLang="ru-KZ" sz="1800" b="1" dirty="0">
                  <a:solidFill>
                    <a:schemeClr val="bg1"/>
                  </a:solidFill>
                </a:rPr>
                <a:t> при наличии доказательной базы внедрения НДТ: </a:t>
              </a:r>
              <a:br>
                <a:rPr lang="kk-KZ" altLang="ru-KZ" sz="1800" b="1" dirty="0">
                  <a:solidFill>
                    <a:schemeClr val="bg1"/>
                  </a:solidFill>
                </a:rPr>
              </a:br>
              <a:r>
                <a:rPr lang="ru-KZ" altLang="ru-KZ" sz="1800" b="1" dirty="0">
                  <a:solidFill>
                    <a:schemeClr val="bg1"/>
                  </a:solidFill>
                </a:rPr>
                <a:t>ЕБРР, АБР, БРК и др</a:t>
              </a:r>
              <a:r>
                <a:rPr lang="ru-RU" altLang="ru-KZ" sz="1800" b="1" dirty="0">
                  <a:solidFill>
                    <a:schemeClr val="bg1"/>
                  </a:solidFill>
                </a:rPr>
                <a:t>.</a:t>
              </a:r>
              <a:endParaRPr lang="ru-KZ" altLang="ru-KZ" sz="1800" b="1" dirty="0">
                <a:solidFill>
                  <a:schemeClr val="bg1"/>
                </a:solidFill>
              </a:endParaRPr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451769E-786A-0926-0B84-C09189CBE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9274995" y="1774874"/>
              <a:ext cx="821506" cy="8215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152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C15D45-FA11-4E1D-8250-42C4A5ABA1A0}"/>
              </a:ext>
            </a:extLst>
          </p:cNvPr>
          <p:cNvSpPr txBox="1"/>
          <p:nvPr/>
        </p:nvSpPr>
        <p:spPr>
          <a:xfrm>
            <a:off x="2046514" y="212953"/>
            <a:ext cx="809897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61">
              <a:spcBef>
                <a:spcPct val="0"/>
              </a:spcBef>
            </a:pPr>
            <a:r>
              <a:rPr lang="ru-RU" sz="2700" dirty="0">
                <a:solidFill>
                  <a:schemeClr val="bg1"/>
                </a:solidFill>
                <a:latin typeface="Montserrat ExtraBold" pitchFamily="2" charset="-52"/>
                <a:ea typeface="+mj-ea"/>
                <a:cs typeface="+mj-cs"/>
              </a:rPr>
              <a:t>ЕДИНОЕ ОКНО УЧЕТА EMISSIONS.KZ</a:t>
            </a:r>
            <a:endParaRPr lang="ru-KZ" sz="2700" dirty="0">
              <a:solidFill>
                <a:schemeClr val="bg1"/>
              </a:solidFill>
              <a:latin typeface="Montserrat ExtraBold" pitchFamily="2" charset="-52"/>
              <a:ea typeface="+mj-ea"/>
              <a:cs typeface="+mj-cs"/>
            </a:endParaRPr>
          </a:p>
        </p:txBody>
      </p:sp>
      <p:pic>
        <p:nvPicPr>
          <p:cNvPr id="3" name="Picture 20" descr="Picture background">
            <a:extLst>
              <a:ext uri="{FF2B5EF4-FFF2-40B4-BE49-F238E27FC236}">
                <a16:creationId xmlns:a16="http://schemas.microsoft.com/office/drawing/2014/main" id="{15339295-0B4E-4DFD-6219-79D592E6D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04696">
            <a:off x="3299937" y="906141"/>
            <a:ext cx="5515926" cy="551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5">
            <a:extLst>
              <a:ext uri="{FF2B5EF4-FFF2-40B4-BE49-F238E27FC236}">
                <a16:creationId xmlns:a16="http://schemas.microsoft.com/office/drawing/2014/main" id="{93BB9F12-7343-75BC-B52A-31A9BD8DA6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1565" y="1420646"/>
            <a:ext cx="4548869" cy="4530625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B62B89C-020C-26D4-0F0F-6AA684A373C9}"/>
              </a:ext>
            </a:extLst>
          </p:cNvPr>
          <p:cNvGrpSpPr/>
          <p:nvPr/>
        </p:nvGrpSpPr>
        <p:grpSpPr>
          <a:xfrm>
            <a:off x="4969041" y="2746304"/>
            <a:ext cx="2288432" cy="1662720"/>
            <a:chOff x="4969041" y="2497183"/>
            <a:chExt cx="2288432" cy="1662720"/>
          </a:xfrm>
        </p:grpSpPr>
        <p:pic>
          <p:nvPicPr>
            <p:cNvPr id="6" name="Рисунок 10">
              <a:extLst>
                <a:ext uri="{FF2B5EF4-FFF2-40B4-BE49-F238E27FC236}">
                  <a16:creationId xmlns:a16="http://schemas.microsoft.com/office/drawing/2014/main" id="{C767E1C3-0F71-FB98-9DEC-4B5B7E276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95299" y="2497183"/>
              <a:ext cx="692588" cy="78316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86C7E3-6F58-B728-2FFA-FEC7044BC559}"/>
                </a:ext>
              </a:extLst>
            </p:cNvPr>
            <p:cNvSpPr txBox="1"/>
            <p:nvPr/>
          </p:nvSpPr>
          <p:spPr>
            <a:xfrm>
              <a:off x="4969041" y="3328906"/>
              <a:ext cx="22884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spcBef>
                  <a:spcPts val="600"/>
                </a:spcBef>
                <a:defRPr sz="1600" b="1">
                  <a:solidFill>
                    <a:schemeClr val="bg1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ru-RU" b="0" dirty="0">
                  <a:latin typeface="Montserrat ExtraBold" pitchFamily="2" charset="-52"/>
                </a:rPr>
                <a:t>ЭКОЛОГИЧЕСКИЙ ПАСПОРТ</a:t>
              </a:r>
              <a:br>
                <a:rPr lang="ru-RU" b="0" dirty="0">
                  <a:latin typeface="Montserrat ExtraBold" pitchFamily="2" charset="-52"/>
                </a:rPr>
              </a:br>
              <a:r>
                <a:rPr lang="ru-RU" b="0" dirty="0">
                  <a:latin typeface="Montserrat ExtraBold" pitchFamily="2" charset="-52"/>
                </a:rPr>
                <a:t>ПРЕДПРИЯТИЯ</a:t>
              </a:r>
              <a:endParaRPr lang="ru-KZ" b="0" dirty="0">
                <a:latin typeface="Montserrat ExtraBold" pitchFamily="2" charset="-52"/>
              </a:endParaRPr>
            </a:p>
          </p:txBody>
        </p:sp>
      </p:grpSp>
      <p:pic>
        <p:nvPicPr>
          <p:cNvPr id="9" name="Рисунок 16">
            <a:extLst>
              <a:ext uri="{FF2B5EF4-FFF2-40B4-BE49-F238E27FC236}">
                <a16:creationId xmlns:a16="http://schemas.microsoft.com/office/drawing/2014/main" id="{8B13CEE2-8B5B-50FD-3196-C79FDF1904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12323" y="2067883"/>
            <a:ext cx="770864" cy="7708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AAD6A7F-62EA-0D9D-8C95-03824EE348C6}"/>
              </a:ext>
            </a:extLst>
          </p:cNvPr>
          <p:cNvSpPr txBox="1"/>
          <p:nvPr/>
        </p:nvSpPr>
        <p:spPr>
          <a:xfrm>
            <a:off x="1643159" y="2160928"/>
            <a:ext cx="16597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914361">
              <a:spcBef>
                <a:spcPct val="0"/>
              </a:spcBef>
            </a:pPr>
            <a:r>
              <a:rPr lang="ru-RU" sz="1600" dirty="0">
                <a:solidFill>
                  <a:srgbClr val="21DE8C"/>
                </a:solidFill>
                <a:latin typeface="Montserrat ExtraBold" pitchFamily="2" charset="-52"/>
                <a:ea typeface="+mj-ea"/>
                <a:cs typeface="+mj-cs"/>
              </a:rPr>
              <a:t>СБОР ДАННЫХ</a:t>
            </a:r>
            <a:endParaRPr lang="ru-KZ" sz="1600" dirty="0">
              <a:solidFill>
                <a:srgbClr val="21DE8C"/>
              </a:solidFill>
              <a:latin typeface="Montserrat ExtraBold" pitchFamily="2" charset="-52"/>
              <a:ea typeface="+mj-ea"/>
              <a:cs typeface="+mj-cs"/>
            </a:endParaRPr>
          </a:p>
        </p:txBody>
      </p:sp>
      <p:pic>
        <p:nvPicPr>
          <p:cNvPr id="14" name="Рисунок 16">
            <a:extLst>
              <a:ext uri="{FF2B5EF4-FFF2-40B4-BE49-F238E27FC236}">
                <a16:creationId xmlns:a16="http://schemas.microsoft.com/office/drawing/2014/main" id="{F22A6BE5-6D61-DAC9-3D9E-7370E0C1F1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68034" y="2067883"/>
            <a:ext cx="770864" cy="7708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6BBD27-0105-D845-9133-4459E90C4F5B}"/>
              </a:ext>
            </a:extLst>
          </p:cNvPr>
          <p:cNvSpPr txBox="1"/>
          <p:nvPr/>
        </p:nvSpPr>
        <p:spPr>
          <a:xfrm>
            <a:off x="8938898" y="2160928"/>
            <a:ext cx="27578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61">
              <a:spcBef>
                <a:spcPct val="0"/>
              </a:spcBef>
            </a:pPr>
            <a:r>
              <a:rPr lang="ru-RU" sz="1600" dirty="0">
                <a:solidFill>
                  <a:srgbClr val="21DE8C"/>
                </a:solidFill>
                <a:latin typeface="Montserrat ExtraBold" pitchFamily="2" charset="-52"/>
                <a:ea typeface="+mj-ea"/>
                <a:cs typeface="+mj-cs"/>
              </a:rPr>
              <a:t>ИНТЕЛЛЕКТУАЛЬНЫЙ ПОМОЩНИК</a:t>
            </a:r>
            <a:endParaRPr lang="ru-KZ" sz="1600" dirty="0">
              <a:solidFill>
                <a:srgbClr val="21DE8C"/>
              </a:solidFill>
              <a:latin typeface="Montserrat ExtraBold" pitchFamily="2" charset="-52"/>
              <a:ea typeface="+mj-ea"/>
              <a:cs typeface="+mj-cs"/>
            </a:endParaRPr>
          </a:p>
        </p:txBody>
      </p:sp>
      <p:pic>
        <p:nvPicPr>
          <p:cNvPr id="16" name="Рисунок 16">
            <a:extLst>
              <a:ext uri="{FF2B5EF4-FFF2-40B4-BE49-F238E27FC236}">
                <a16:creationId xmlns:a16="http://schemas.microsoft.com/office/drawing/2014/main" id="{BD495C60-C7BE-0FCC-7F4C-BBF8D03B7C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08748" y="5880582"/>
            <a:ext cx="770864" cy="7708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38BF1BC-7FB7-B3C8-DAAE-949BE7C3CD03}"/>
              </a:ext>
            </a:extLst>
          </p:cNvPr>
          <p:cNvSpPr txBox="1"/>
          <p:nvPr/>
        </p:nvSpPr>
        <p:spPr>
          <a:xfrm>
            <a:off x="6428938" y="6115919"/>
            <a:ext cx="14340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defTabSz="914361">
              <a:spcBef>
                <a:spcPct val="0"/>
              </a:spcBef>
              <a:defRPr sz="1600" b="1">
                <a:solidFill>
                  <a:srgbClr val="21DE8C"/>
                </a:solidFill>
                <a:ea typeface="+mj-ea"/>
                <a:cs typeface="+mj-cs"/>
              </a:defRPr>
            </a:lvl1pPr>
          </a:lstStyle>
          <a:p>
            <a:r>
              <a:rPr lang="ru-RU" b="0" dirty="0">
                <a:latin typeface="Montserrat ExtraBold" pitchFamily="2" charset="-52"/>
              </a:rPr>
              <a:t>РАСЧЕТЫ</a:t>
            </a:r>
            <a:endParaRPr lang="ru-KZ" b="0" dirty="0">
              <a:latin typeface="Montserrat ExtraBold" pitchFamily="2" charset="-5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02393F-3570-7F36-1762-11958652B211}"/>
              </a:ext>
            </a:extLst>
          </p:cNvPr>
          <p:cNvSpPr txBox="1"/>
          <p:nvPr/>
        </p:nvSpPr>
        <p:spPr>
          <a:xfrm>
            <a:off x="1740573" y="3781575"/>
            <a:ext cx="17665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914361">
              <a:spcBef>
                <a:spcPct val="0"/>
              </a:spcBef>
            </a:pPr>
            <a:r>
              <a:rPr lang="ru-RU" sz="1600" dirty="0">
                <a:solidFill>
                  <a:srgbClr val="21DE8C"/>
                </a:solidFill>
                <a:latin typeface="Montserrat ExtraBold" pitchFamily="2" charset="-52"/>
                <a:ea typeface="+mj-ea"/>
                <a:cs typeface="+mj-cs"/>
              </a:rPr>
              <a:t>УЧЕТ ЭМИССИЙ</a:t>
            </a:r>
            <a:endParaRPr lang="ru-KZ" sz="1600" dirty="0">
              <a:solidFill>
                <a:srgbClr val="21DE8C"/>
              </a:solidFill>
              <a:latin typeface="Montserrat ExtraBold" pitchFamily="2" charset="-52"/>
              <a:ea typeface="+mj-ea"/>
              <a:cs typeface="+mj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CE7CE1-5C0D-FEBC-C302-6097500E492E}"/>
              </a:ext>
            </a:extLst>
          </p:cNvPr>
          <p:cNvSpPr txBox="1"/>
          <p:nvPr/>
        </p:nvSpPr>
        <p:spPr>
          <a:xfrm>
            <a:off x="8607625" y="3781575"/>
            <a:ext cx="24413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61">
              <a:spcBef>
                <a:spcPct val="0"/>
              </a:spcBef>
            </a:pPr>
            <a:r>
              <a:rPr lang="ru-RU" sz="1600" dirty="0">
                <a:solidFill>
                  <a:srgbClr val="21DE8C"/>
                </a:solidFill>
                <a:latin typeface="Montserrat ExtraBold" pitchFamily="2" charset="-52"/>
                <a:ea typeface="+mj-ea"/>
                <a:cs typeface="+mj-cs"/>
              </a:rPr>
              <a:t>ИНВЕНТАРИЗАЦИЯ ИСТОЧНИКОВ</a:t>
            </a:r>
            <a:endParaRPr lang="ru-KZ" sz="1600" dirty="0">
              <a:solidFill>
                <a:srgbClr val="21DE8C"/>
              </a:solidFill>
              <a:latin typeface="Montserrat ExtraBold" pitchFamily="2" charset="-52"/>
              <a:ea typeface="+mj-ea"/>
              <a:cs typeface="+mj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6DB8B3-B28E-7D5A-F7ED-5C7E54F46D77}"/>
              </a:ext>
            </a:extLst>
          </p:cNvPr>
          <p:cNvSpPr txBox="1"/>
          <p:nvPr/>
        </p:nvSpPr>
        <p:spPr>
          <a:xfrm>
            <a:off x="7145146" y="1010323"/>
            <a:ext cx="22884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61">
              <a:spcBef>
                <a:spcPct val="0"/>
              </a:spcBef>
            </a:pPr>
            <a:r>
              <a:rPr lang="ru-RU" sz="1600" dirty="0">
                <a:solidFill>
                  <a:srgbClr val="21DE8C"/>
                </a:solidFill>
                <a:latin typeface="Montserrat ExtraBold" pitchFamily="2" charset="-52"/>
                <a:ea typeface="+mj-ea"/>
                <a:cs typeface="+mj-cs"/>
              </a:rPr>
              <a:t>ЭКОЛОГИЧЕСКАЯ ОТЧЕТНОСТЬ</a:t>
            </a:r>
            <a:endParaRPr lang="ru-KZ" sz="1600" dirty="0">
              <a:solidFill>
                <a:srgbClr val="21DE8C"/>
              </a:solidFill>
              <a:latin typeface="Montserrat ExtraBold" pitchFamily="2" charset="-52"/>
              <a:ea typeface="+mj-ea"/>
              <a:cs typeface="+mj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E556E7-A179-2DAB-80CC-E90AE4C6DE6E}"/>
              </a:ext>
            </a:extLst>
          </p:cNvPr>
          <p:cNvSpPr txBox="1"/>
          <p:nvPr/>
        </p:nvSpPr>
        <p:spPr>
          <a:xfrm>
            <a:off x="2133601" y="5171275"/>
            <a:ext cx="22512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914361">
              <a:spcBef>
                <a:spcPct val="0"/>
              </a:spcBef>
            </a:pPr>
            <a:r>
              <a:rPr lang="ru-RU" sz="1600" dirty="0">
                <a:solidFill>
                  <a:srgbClr val="21DE8C"/>
                </a:solidFill>
                <a:latin typeface="Montserrat ExtraBold" pitchFamily="2" charset="-52"/>
                <a:ea typeface="+mj-ea"/>
                <a:cs typeface="+mj-cs"/>
              </a:rPr>
              <a:t>ЭКОЛОГИЧЕСКИЕ РИСКИ</a:t>
            </a:r>
            <a:endParaRPr lang="ru-KZ" sz="1600" dirty="0">
              <a:solidFill>
                <a:srgbClr val="21DE8C"/>
              </a:solidFill>
              <a:latin typeface="Montserrat ExtraBold" pitchFamily="2" charset="-52"/>
              <a:ea typeface="+mj-ea"/>
              <a:cs typeface="+mj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3FB365-F48F-DE7F-2B97-55EECC427E6E}"/>
              </a:ext>
            </a:extLst>
          </p:cNvPr>
          <p:cNvSpPr txBox="1"/>
          <p:nvPr/>
        </p:nvSpPr>
        <p:spPr>
          <a:xfrm>
            <a:off x="7863234" y="5171275"/>
            <a:ext cx="21396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61">
              <a:spcBef>
                <a:spcPct val="0"/>
              </a:spcBef>
            </a:pPr>
            <a:r>
              <a:rPr lang="ru-RU" sz="1600" dirty="0">
                <a:solidFill>
                  <a:srgbClr val="21DE8C"/>
                </a:solidFill>
                <a:latin typeface="Montserrat ExtraBold" pitchFamily="2" charset="-52"/>
                <a:ea typeface="+mj-ea"/>
                <a:cs typeface="+mj-cs"/>
              </a:rPr>
              <a:t>ПЛАНЫ МЕРОПРИЯТИЙ</a:t>
            </a:r>
            <a:endParaRPr lang="ru-KZ" sz="1600" dirty="0">
              <a:solidFill>
                <a:srgbClr val="21DE8C"/>
              </a:solidFill>
              <a:latin typeface="Montserrat ExtraBold" pitchFamily="2" charset="-52"/>
              <a:ea typeface="+mj-ea"/>
              <a:cs typeface="+mj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7597DC-F92E-8A22-AF98-BEB83ED09A32}"/>
              </a:ext>
            </a:extLst>
          </p:cNvPr>
          <p:cNvSpPr txBox="1"/>
          <p:nvPr/>
        </p:nvSpPr>
        <p:spPr>
          <a:xfrm>
            <a:off x="2865245" y="1010323"/>
            <a:ext cx="22512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914361">
              <a:spcBef>
                <a:spcPct val="0"/>
              </a:spcBef>
            </a:pPr>
            <a:r>
              <a:rPr lang="ru-RU" sz="1600" dirty="0">
                <a:solidFill>
                  <a:srgbClr val="21DE8C"/>
                </a:solidFill>
                <a:latin typeface="Montserrat ExtraBold" pitchFamily="2" charset="-52"/>
                <a:ea typeface="+mj-ea"/>
                <a:cs typeface="+mj-cs"/>
              </a:rPr>
              <a:t>МОНИТОРИНГ И КОНТРОЛЬ</a:t>
            </a:r>
            <a:endParaRPr lang="ru-KZ" sz="1600" dirty="0">
              <a:solidFill>
                <a:srgbClr val="21DE8C"/>
              </a:solidFill>
              <a:latin typeface="Montserrat ExtraBold" pitchFamily="2" charset="-52"/>
              <a:ea typeface="+mj-ea"/>
              <a:cs typeface="+mj-cs"/>
            </a:endParaRPr>
          </a:p>
        </p:txBody>
      </p:sp>
      <p:pic>
        <p:nvPicPr>
          <p:cNvPr id="49" name="Graphic 8">
            <a:extLst>
              <a:ext uri="{FF2B5EF4-FFF2-40B4-BE49-F238E27FC236}">
                <a16:creationId xmlns:a16="http://schemas.microsoft.com/office/drawing/2014/main" id="{555B2101-CD9A-EC7A-E65A-C0E7D9D24A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74565"/>
          <a:stretch/>
        </p:blipFill>
        <p:spPr>
          <a:xfrm>
            <a:off x="305674" y="6253504"/>
            <a:ext cx="364889" cy="31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18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 descr="Изображение выглядит как небо, трава, пейзаж, на открытом воздух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0EE17C9-2C4B-2BFD-9A14-B7BB5785E2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0"/>
          <a:stretch>
            <a:fillRect/>
          </a:stretch>
        </p:blipFill>
        <p:spPr>
          <a:xfrm>
            <a:off x="6083301" y="0"/>
            <a:ext cx="6108698" cy="685800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небо, облако, на открытом воздухе, строитель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4280061-C1C6-6490-4DF1-0ADD308A68F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6000"/>
          </a:blip>
          <a:srcRect l="-1" r="50105"/>
          <a:stretch>
            <a:fillRect/>
          </a:stretch>
        </p:blipFill>
        <p:spPr>
          <a:xfrm>
            <a:off x="1" y="-1"/>
            <a:ext cx="60833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0348CA-E1E4-480B-A4FA-FEEF849F8F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1013" y="226060"/>
            <a:ext cx="11229975" cy="777875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400" dirty="0">
                <a:solidFill>
                  <a:schemeClr val="bg1"/>
                </a:solidFill>
                <a:latin typeface="Montserrat ExtraBold" pitchFamily="2" charset="-52"/>
                <a:ea typeface="Tahoma" panose="020B0604030504040204" pitchFamily="34" charset="0"/>
                <a:cs typeface="Segoe UI" panose="020B0502040204020203" pitchFamily="34" charset="0"/>
              </a:rPr>
              <a:t>ВНЕДРЕНИЕ В ПРОМЫШЛЕННЫЙ КОНТУР ПРЕДПРИЯТИЯ </a:t>
            </a:r>
            <a:r>
              <a:rPr lang="ru-RU" sz="2400" dirty="0">
                <a:solidFill>
                  <a:srgbClr val="21DE8C"/>
                </a:solidFill>
                <a:highlight>
                  <a:srgbClr val="000000"/>
                </a:highlight>
                <a:latin typeface="Montserrat ExtraBold" pitchFamily="2" charset="-52"/>
                <a:ea typeface="Tahoma" panose="020B0604030504040204" pitchFamily="34" charset="0"/>
                <a:cs typeface="Segoe UI" panose="020B0502040204020203" pitchFamily="34" charset="0"/>
              </a:rPr>
              <a:t>ОБЪЕДИНИЛО ВСЕ ЭКОЛОГИЧЕСКИЕ ПРОЦЕССЫ</a:t>
            </a:r>
            <a:endParaRPr lang="ru-KZ" sz="2400" dirty="0">
              <a:solidFill>
                <a:srgbClr val="21DE8C"/>
              </a:solidFill>
              <a:highlight>
                <a:srgbClr val="000000"/>
              </a:highlight>
              <a:latin typeface="Montserrat ExtraBold" pitchFamily="2" charset="-52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8FE285-BEB3-4FD0-8D0C-E0FD488C6648}"/>
              </a:ext>
            </a:extLst>
          </p:cNvPr>
          <p:cNvSpPr txBox="1"/>
          <p:nvPr/>
        </p:nvSpPr>
        <p:spPr>
          <a:xfrm>
            <a:off x="4808208" y="2280084"/>
            <a:ext cx="257558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ru-RU" sz="6000" b="1" dirty="0">
                <a:solidFill>
                  <a:schemeClr val="bg1"/>
                </a:solidFill>
                <a:latin typeface="Montserrat" pitchFamily="2" charset="-52"/>
              </a:rPr>
              <a:t>10</a:t>
            </a:r>
            <a:r>
              <a:rPr lang="ru-RU" sz="2800" dirty="0">
                <a:solidFill>
                  <a:schemeClr val="bg1"/>
                </a:solidFill>
                <a:latin typeface="Montserrat" pitchFamily="2" charset="-52"/>
              </a:rPr>
              <a:t> </a:t>
            </a:r>
            <a:br>
              <a:rPr lang="ru-RU" sz="2400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sz="2000" b="1" dirty="0">
                <a:solidFill>
                  <a:schemeClr val="bg1"/>
                </a:solidFill>
                <a:latin typeface="Montserrat" pitchFamily="2" charset="-52"/>
              </a:rPr>
              <a:t>ПРЕДПРИЯТИЙ</a:t>
            </a:r>
            <a:endParaRPr lang="ru-KZ" sz="24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E58B57-0596-40B3-91EC-6141A61E6693}"/>
              </a:ext>
            </a:extLst>
          </p:cNvPr>
          <p:cNvSpPr txBox="1"/>
          <p:nvPr/>
        </p:nvSpPr>
        <p:spPr>
          <a:xfrm>
            <a:off x="5082593" y="6468669"/>
            <a:ext cx="20268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Montserrat" pitchFamily="2" charset="-52"/>
              </a:rPr>
              <a:t>*оснащенных АСМ</a:t>
            </a:r>
            <a:endParaRPr lang="ru-KZ" sz="900" dirty="0">
              <a:solidFill>
                <a:schemeClr val="bg1">
                  <a:lumMod val="75000"/>
                </a:schemeClr>
              </a:solidFill>
              <a:latin typeface="Montserrat" pitchFamily="2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B78D6C-A075-E503-7A46-DA5D9882D145}"/>
              </a:ext>
            </a:extLst>
          </p:cNvPr>
          <p:cNvSpPr txBox="1"/>
          <p:nvPr/>
        </p:nvSpPr>
        <p:spPr>
          <a:xfrm>
            <a:off x="4827225" y="3959172"/>
            <a:ext cx="250284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ru-RU" sz="6000" b="1" dirty="0">
                <a:solidFill>
                  <a:schemeClr val="bg1"/>
                </a:solidFill>
                <a:latin typeface="Montserrat" pitchFamily="2" charset="-52"/>
              </a:rPr>
              <a:t>58</a:t>
            </a:r>
            <a:r>
              <a:rPr lang="ru-RU" sz="2400" dirty="0">
                <a:solidFill>
                  <a:schemeClr val="bg1"/>
                </a:solidFill>
                <a:latin typeface="Montserrat" pitchFamily="2" charset="-52"/>
              </a:rPr>
              <a:t> </a:t>
            </a:r>
            <a:br>
              <a:rPr lang="ru-RU" sz="2400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sz="2000" b="1" dirty="0">
                <a:solidFill>
                  <a:schemeClr val="bg1"/>
                </a:solidFill>
                <a:latin typeface="Montserrat" pitchFamily="2" charset="-52"/>
              </a:rPr>
              <a:t>ИСТОЧНИКОВ</a:t>
            </a:r>
            <a:r>
              <a:rPr lang="ru-RU" sz="2400" dirty="0">
                <a:solidFill>
                  <a:schemeClr val="bg1"/>
                </a:solidFill>
                <a:latin typeface="Montserrat" pitchFamily="2" charset="-52"/>
              </a:rPr>
              <a:t>*</a:t>
            </a:r>
            <a:endParaRPr lang="ru-KZ" sz="24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4F743DC-C025-8C4F-A134-D810A0856E18}"/>
              </a:ext>
            </a:extLst>
          </p:cNvPr>
          <p:cNvSpPr txBox="1"/>
          <p:nvPr/>
        </p:nvSpPr>
        <p:spPr>
          <a:xfrm>
            <a:off x="412750" y="1178263"/>
            <a:ext cx="14160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FFC000"/>
                </a:solidFill>
                <a:ea typeface="Quattrocento Sans"/>
                <a:cs typeface="Segoe UI Semibold" panose="020B0702040204020203" pitchFamily="34" charset="0"/>
                <a:sym typeface="Quattrocento Sans"/>
              </a:rPr>
              <a:t>БЫЛО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89D688-CEFD-5BB4-5F84-EF791856080B}"/>
              </a:ext>
            </a:extLst>
          </p:cNvPr>
          <p:cNvSpPr txBox="1"/>
          <p:nvPr/>
        </p:nvSpPr>
        <p:spPr>
          <a:xfrm>
            <a:off x="10026650" y="1178263"/>
            <a:ext cx="17335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21DE8C"/>
                </a:solidFill>
                <a:ea typeface="Quattrocento Sans"/>
                <a:cs typeface="Segoe UI Semibold" panose="020B0702040204020203" pitchFamily="34" charset="0"/>
                <a:sym typeface="Quattrocento Sans"/>
              </a:rPr>
              <a:t>СТАЛО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A9BB2436-11EC-9A54-5E9C-7794EC59FDFE}"/>
              </a:ext>
            </a:extLst>
          </p:cNvPr>
          <p:cNvGrpSpPr/>
          <p:nvPr/>
        </p:nvGrpSpPr>
        <p:grpSpPr>
          <a:xfrm>
            <a:off x="1815777" y="5417277"/>
            <a:ext cx="8910007" cy="923330"/>
            <a:chOff x="1815777" y="5417277"/>
            <a:chExt cx="8910007" cy="923330"/>
          </a:xfrm>
        </p:grpSpPr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8B0B5028-9011-EC3E-E04C-CB507627A80F}"/>
                </a:ext>
              </a:extLst>
            </p:cNvPr>
            <p:cNvGrpSpPr/>
            <p:nvPr/>
          </p:nvGrpSpPr>
          <p:grpSpPr>
            <a:xfrm>
              <a:off x="1815777" y="5417277"/>
              <a:ext cx="2606150" cy="923330"/>
              <a:chOff x="1815777" y="5302977"/>
              <a:chExt cx="2606150" cy="923330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CAB67EB-A4BC-47F2-68D2-58A3222998B7}"/>
                  </a:ext>
                </a:extLst>
              </p:cNvPr>
              <p:cNvSpPr txBox="1"/>
              <p:nvPr/>
            </p:nvSpPr>
            <p:spPr>
              <a:xfrm>
                <a:off x="1815777" y="5302977"/>
                <a:ext cx="1818050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>
                  <a:spcAft>
                    <a:spcPts val="600"/>
                  </a:spcAft>
                  <a:buClr>
                    <a:srgbClr val="FFC32A"/>
                  </a:buClr>
                </a:pPr>
                <a:r>
                  <a:rPr lang="ru-RU" sz="1800" b="1" dirty="0">
                    <a:solidFill>
                      <a:schemeClr val="bg1">
                        <a:lumMod val="95000"/>
                      </a:schemeClr>
                    </a:solidFill>
                    <a:latin typeface="Montserrat" pitchFamily="2" charset="-52"/>
                  </a:rPr>
                  <a:t>Отчетность готовилась </a:t>
                </a:r>
                <a:br>
                  <a:rPr lang="ru-RU" sz="1800" b="1" dirty="0">
                    <a:solidFill>
                      <a:schemeClr val="bg1">
                        <a:lumMod val="95000"/>
                      </a:schemeClr>
                    </a:solidFill>
                    <a:latin typeface="Montserrat" pitchFamily="2" charset="-52"/>
                  </a:rPr>
                </a:br>
                <a:r>
                  <a:rPr lang="ru-RU" sz="1800" dirty="0">
                    <a:solidFill>
                      <a:srgbClr val="FFC32A"/>
                    </a:solidFill>
                    <a:highlight>
                      <a:srgbClr val="000000"/>
                    </a:highlight>
                    <a:latin typeface="Montserrat ExtraBold" pitchFamily="2" charset="-52"/>
                  </a:rPr>
                  <a:t>1 МЕСЯЦ</a:t>
                </a:r>
                <a:endParaRPr lang="ru-KZ" sz="1800" dirty="0">
                  <a:solidFill>
                    <a:srgbClr val="FFC32A"/>
                  </a:solidFill>
                  <a:highlight>
                    <a:srgbClr val="000000"/>
                  </a:highlight>
                  <a:latin typeface="Montserrat ExtraBold" pitchFamily="2" charset="-52"/>
                </a:endParaRPr>
              </a:p>
            </p:txBody>
          </p:sp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4CA70DE7-FD3D-1F1E-50F4-BE9C4E2BAE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3784599" y="5435600"/>
                <a:ext cx="637328" cy="637328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62" name="Группа 61">
              <a:extLst>
                <a:ext uri="{FF2B5EF4-FFF2-40B4-BE49-F238E27FC236}">
                  <a16:creationId xmlns:a16="http://schemas.microsoft.com/office/drawing/2014/main" id="{F9DF90B9-D99F-3E22-CC2A-55874C2F47C7}"/>
                </a:ext>
              </a:extLst>
            </p:cNvPr>
            <p:cNvGrpSpPr/>
            <p:nvPr/>
          </p:nvGrpSpPr>
          <p:grpSpPr>
            <a:xfrm>
              <a:off x="7467600" y="5417277"/>
              <a:ext cx="3258184" cy="923330"/>
              <a:chOff x="7467600" y="5252177"/>
              <a:chExt cx="3258184" cy="923330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A510A4C-D857-9F15-1F0A-3DA3D1881CC9}"/>
                  </a:ext>
                </a:extLst>
              </p:cNvPr>
              <p:cNvSpPr txBox="1"/>
              <p:nvPr/>
            </p:nvSpPr>
            <p:spPr>
              <a:xfrm>
                <a:off x="8331321" y="5252177"/>
                <a:ext cx="2394463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  <a:buClr>
                    <a:srgbClr val="21DE8C"/>
                  </a:buClr>
                </a:pPr>
                <a:r>
                  <a:rPr lang="ru-RU" sz="1800" b="1" dirty="0">
                    <a:solidFill>
                      <a:schemeClr val="bg1"/>
                    </a:solidFill>
                    <a:latin typeface="Montserrat" pitchFamily="2" charset="-52"/>
                  </a:rPr>
                  <a:t>Заполнение ПЭК менее 20 ч </a:t>
                </a:r>
                <a:br>
                  <a:rPr lang="ru-RU" sz="1800" b="1" dirty="0">
                    <a:solidFill>
                      <a:schemeClr val="bg1"/>
                    </a:solidFill>
                    <a:latin typeface="Montserrat" pitchFamily="2" charset="-52"/>
                  </a:rPr>
                </a:br>
                <a:r>
                  <a:rPr lang="ru-RU" sz="1800" dirty="0">
                    <a:solidFill>
                      <a:srgbClr val="21DE8C"/>
                    </a:solidFill>
                    <a:highlight>
                      <a:srgbClr val="000000"/>
                    </a:highlight>
                    <a:latin typeface="Montserrat ExtraBold" pitchFamily="2" charset="-52"/>
                  </a:rPr>
                  <a:t>≈ 1 НЕДЕЛЯ</a:t>
                </a:r>
              </a:p>
            </p:txBody>
          </p:sp>
          <p:pic>
            <p:nvPicPr>
              <p:cNvPr id="52" name="Рисунок 51">
                <a:extLst>
                  <a:ext uri="{FF2B5EF4-FFF2-40B4-BE49-F238E27FC236}">
                    <a16:creationId xmlns:a16="http://schemas.microsoft.com/office/drawing/2014/main" id="{ABEB787B-962A-4F5D-E451-FCE06112E4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7467600" y="5363576"/>
                <a:ext cx="747452" cy="747452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93D044F-7DD4-5ED8-DD9F-C4FC39A5ADF5}"/>
              </a:ext>
            </a:extLst>
          </p:cNvPr>
          <p:cNvGrpSpPr/>
          <p:nvPr/>
        </p:nvGrpSpPr>
        <p:grpSpPr>
          <a:xfrm>
            <a:off x="1015678" y="3338680"/>
            <a:ext cx="10921370" cy="1631216"/>
            <a:chOff x="1015678" y="3338680"/>
            <a:chExt cx="10921370" cy="1631216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C4DF3E79-EF6A-081D-8A45-ADC7475CC550}"/>
                </a:ext>
              </a:extLst>
            </p:cNvPr>
            <p:cNvGrpSpPr/>
            <p:nvPr/>
          </p:nvGrpSpPr>
          <p:grpSpPr>
            <a:xfrm>
              <a:off x="1015678" y="3582520"/>
              <a:ext cx="3467422" cy="923330"/>
              <a:chOff x="1015678" y="3442820"/>
              <a:chExt cx="3467422" cy="923330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F6852D0-D939-1076-2B12-8B3E691F4E3D}"/>
                  </a:ext>
                </a:extLst>
              </p:cNvPr>
              <p:cNvSpPr txBox="1"/>
              <p:nvPr/>
            </p:nvSpPr>
            <p:spPr>
              <a:xfrm>
                <a:off x="1015678" y="3442820"/>
                <a:ext cx="261814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>
                  <a:spcAft>
                    <a:spcPts val="600"/>
                  </a:spcAft>
                  <a:buClr>
                    <a:srgbClr val="FFC32A"/>
                  </a:buClr>
                </a:pPr>
                <a:r>
                  <a:rPr lang="ru-RU" sz="1800" b="1" dirty="0">
                    <a:solidFill>
                      <a:schemeClr val="bg1">
                        <a:lumMod val="95000"/>
                      </a:schemeClr>
                    </a:solidFill>
                    <a:latin typeface="Montserrat" pitchFamily="2" charset="-52"/>
                  </a:rPr>
                  <a:t>Превышения</a:t>
                </a:r>
                <a:r>
                  <a:rPr lang="ru-RU" sz="1800" dirty="0">
                    <a:solidFill>
                      <a:schemeClr val="bg1">
                        <a:lumMod val="95000"/>
                      </a:schemeClr>
                    </a:solidFill>
                    <a:latin typeface="Montserrat" pitchFamily="2" charset="-52"/>
                  </a:rPr>
                  <a:t> </a:t>
                </a:r>
                <a:r>
                  <a:rPr lang="ru-RU" sz="1800" b="1" dirty="0">
                    <a:solidFill>
                      <a:schemeClr val="bg1">
                        <a:lumMod val="95000"/>
                      </a:schemeClr>
                    </a:solidFill>
                    <a:latin typeface="Montserrat" pitchFamily="2" charset="-52"/>
                  </a:rPr>
                  <a:t>выявлялись </a:t>
                </a:r>
                <a:r>
                  <a:rPr lang="ru-RU" sz="1800" dirty="0">
                    <a:solidFill>
                      <a:srgbClr val="FFC32A"/>
                    </a:solidFill>
                    <a:highlight>
                      <a:srgbClr val="000000"/>
                    </a:highlight>
                    <a:latin typeface="Montserrat ExtraBold" pitchFamily="2" charset="-52"/>
                  </a:rPr>
                  <a:t>при подготовке</a:t>
                </a:r>
                <a:r>
                  <a:rPr lang="ru-RU" sz="1800" b="1" dirty="0">
                    <a:solidFill>
                      <a:srgbClr val="FFC32A"/>
                    </a:solidFill>
                    <a:latin typeface="Montserrat" pitchFamily="2" charset="-52"/>
                  </a:rPr>
                  <a:t> </a:t>
                </a:r>
                <a:r>
                  <a:rPr lang="ru-RU" sz="1800" b="1" dirty="0">
                    <a:solidFill>
                      <a:schemeClr val="bg1">
                        <a:lumMod val="95000"/>
                      </a:schemeClr>
                    </a:solidFill>
                    <a:latin typeface="Montserrat" pitchFamily="2" charset="-52"/>
                  </a:rPr>
                  <a:t>отчёта</a:t>
                </a:r>
              </a:p>
            </p:txBody>
          </p:sp>
          <p:pic>
            <p:nvPicPr>
              <p:cNvPr id="37" name="Рисунок 36">
                <a:extLst>
                  <a:ext uri="{FF2B5EF4-FFF2-40B4-BE49-F238E27FC236}">
                    <a16:creationId xmlns:a16="http://schemas.microsoft.com/office/drawing/2014/main" id="{AF8F2342-CF1B-4EFF-8F7E-CB27C48B59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/>
            </p:blipFill>
            <p:spPr>
              <a:xfrm>
                <a:off x="3698026" y="3469427"/>
                <a:ext cx="785074" cy="785074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id="{0475951E-257C-884E-B879-FFA511355443}"/>
                </a:ext>
              </a:extLst>
            </p:cNvPr>
            <p:cNvGrpSpPr/>
            <p:nvPr/>
          </p:nvGrpSpPr>
          <p:grpSpPr>
            <a:xfrm>
              <a:off x="7531100" y="3338680"/>
              <a:ext cx="4405948" cy="1631216"/>
              <a:chOff x="7531100" y="3122780"/>
              <a:chExt cx="4405948" cy="1631216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996AA58-6C54-10EA-525E-03758E5027F6}"/>
                  </a:ext>
                </a:extLst>
              </p:cNvPr>
              <p:cNvSpPr txBox="1"/>
              <p:nvPr/>
            </p:nvSpPr>
            <p:spPr>
              <a:xfrm>
                <a:off x="8331321" y="3122780"/>
                <a:ext cx="3605727" cy="16312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  <a:buClr>
                    <a:srgbClr val="21DE8C"/>
                  </a:buClr>
                </a:pPr>
                <a:r>
                  <a:rPr lang="ru-RU" sz="1800" dirty="0">
                    <a:solidFill>
                      <a:srgbClr val="21DE8C"/>
                    </a:solidFill>
                    <a:highlight>
                      <a:srgbClr val="000000"/>
                    </a:highlight>
                    <a:latin typeface="Montserrat ExtraBold" pitchFamily="2" charset="-52"/>
                  </a:rPr>
                  <a:t>СОКРАЩЕНИЕ ТРУДОЗАТРАТ НА 30-50%: </a:t>
                </a:r>
                <a:br>
                  <a:rPr lang="ru-RU" sz="1800" b="1" dirty="0">
                    <a:solidFill>
                      <a:srgbClr val="21DE8C"/>
                    </a:solidFill>
                    <a:highlight>
                      <a:srgbClr val="000000"/>
                    </a:highlight>
                    <a:latin typeface="Montserrat" pitchFamily="2" charset="-52"/>
                  </a:rPr>
                </a:br>
                <a:r>
                  <a:rPr lang="ru-RU" sz="1600" b="1" dirty="0">
                    <a:solidFill>
                      <a:schemeClr val="bg1"/>
                    </a:solidFill>
                    <a:latin typeface="Montserrat" pitchFamily="2" charset="-52"/>
                  </a:rPr>
                  <a:t>Полная цифровизация </a:t>
                </a:r>
                <a:br>
                  <a:rPr lang="ru-RU" sz="1600" b="1" dirty="0">
                    <a:solidFill>
                      <a:schemeClr val="bg1"/>
                    </a:solidFill>
                    <a:latin typeface="Montserrat" pitchFamily="2" charset="-52"/>
                  </a:rPr>
                </a:br>
                <a:r>
                  <a:rPr lang="ru-RU" sz="1600" b="1" dirty="0">
                    <a:solidFill>
                      <a:schemeClr val="bg1"/>
                    </a:solidFill>
                    <a:latin typeface="Montserrat" pitchFamily="2" charset="-52"/>
                  </a:rPr>
                  <a:t>и автоматическое формирование обязательной отчетности</a:t>
                </a:r>
                <a:endParaRPr lang="ru-RU" sz="1800" b="1" dirty="0">
                  <a:solidFill>
                    <a:schemeClr val="bg1"/>
                  </a:solidFill>
                  <a:latin typeface="Montserrat" pitchFamily="2" charset="-52"/>
                </a:endParaRPr>
              </a:p>
            </p:txBody>
          </p:sp>
          <p:pic>
            <p:nvPicPr>
              <p:cNvPr id="55" name="Рисунок 54">
                <a:extLst>
                  <a:ext uri="{FF2B5EF4-FFF2-40B4-BE49-F238E27FC236}">
                    <a16:creationId xmlns:a16="http://schemas.microsoft.com/office/drawing/2014/main" id="{360E2441-D4C5-419D-AC7A-A2B8DFCF78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/>
            </p:blipFill>
            <p:spPr>
              <a:xfrm>
                <a:off x="7531100" y="3141076"/>
                <a:ext cx="747452" cy="747452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3B755BFB-F00D-6B4B-138C-D2CC278E461A}"/>
              </a:ext>
            </a:extLst>
          </p:cNvPr>
          <p:cNvGrpSpPr/>
          <p:nvPr/>
        </p:nvGrpSpPr>
        <p:grpSpPr>
          <a:xfrm>
            <a:off x="1526206" y="2015054"/>
            <a:ext cx="2956894" cy="923330"/>
            <a:chOff x="1526206" y="1849954"/>
            <a:chExt cx="2956894" cy="92333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483B7A-FD50-45D6-95B5-588279358D07}"/>
                </a:ext>
              </a:extLst>
            </p:cNvPr>
            <p:cNvSpPr txBox="1"/>
            <p:nvPr/>
          </p:nvSpPr>
          <p:spPr>
            <a:xfrm>
              <a:off x="1526206" y="1849954"/>
              <a:ext cx="210762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spcAft>
                  <a:spcPts val="600"/>
                </a:spcAft>
                <a:buClr>
                  <a:srgbClr val="FFC32A"/>
                </a:buClr>
              </a:pPr>
              <a:r>
                <a:rPr lang="ru-RU" sz="1800" dirty="0">
                  <a:solidFill>
                    <a:srgbClr val="FFC32A"/>
                  </a:solidFill>
                  <a:highlight>
                    <a:srgbClr val="000000"/>
                  </a:highlight>
                  <a:latin typeface="Montserrat ExtraBold" pitchFamily="2" charset="-52"/>
                </a:rPr>
                <a:t>РУЧНОЙ СВОД </a:t>
              </a:r>
              <a:r>
                <a:rPr lang="ru-RU" sz="1800" b="1" dirty="0">
                  <a:solidFill>
                    <a:schemeClr val="bg1">
                      <a:lumMod val="95000"/>
                    </a:schemeClr>
                  </a:solidFill>
                  <a:latin typeface="Montserrat" pitchFamily="2" charset="-52"/>
                </a:rPr>
                <a:t>всех данных по эмиссиям</a:t>
              </a:r>
            </a:p>
          </p:txBody>
        </p:sp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2D7CAC5E-B9F0-007E-C872-5334F6F95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3774226" y="1932726"/>
              <a:ext cx="708874" cy="708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A496D064-5ED4-4FA5-F230-BA328EAF0F21}"/>
              </a:ext>
            </a:extLst>
          </p:cNvPr>
          <p:cNvGrpSpPr/>
          <p:nvPr/>
        </p:nvGrpSpPr>
        <p:grpSpPr>
          <a:xfrm>
            <a:off x="7577512" y="2015054"/>
            <a:ext cx="4216461" cy="923330"/>
            <a:chOff x="7577512" y="1849954"/>
            <a:chExt cx="4216461" cy="92333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BEF279B-B444-4A6C-A066-214129FB6E07}"/>
                </a:ext>
              </a:extLst>
            </p:cNvPr>
            <p:cNvSpPr txBox="1"/>
            <p:nvPr/>
          </p:nvSpPr>
          <p:spPr>
            <a:xfrm>
              <a:off x="8331321" y="1849954"/>
              <a:ext cx="346265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  <a:buClr>
                  <a:srgbClr val="21DE8C"/>
                </a:buClr>
              </a:pPr>
              <a:r>
                <a:rPr lang="ru-RU" sz="1800" dirty="0">
                  <a:solidFill>
                    <a:srgbClr val="21DE8C"/>
                  </a:solidFill>
                  <a:highlight>
                    <a:srgbClr val="000000"/>
                  </a:highlight>
                  <a:latin typeface="Montserrat ExtraBold" pitchFamily="2" charset="-52"/>
                </a:rPr>
                <a:t>100% ЭМИССИЙ</a:t>
              </a:r>
              <a:r>
                <a:rPr lang="ru-RU" sz="1800" dirty="0">
                  <a:solidFill>
                    <a:schemeClr val="bg1"/>
                  </a:solidFill>
                  <a:highlight>
                    <a:srgbClr val="000000"/>
                  </a:highlight>
                  <a:latin typeface="Montserrat ExtraBold" pitchFamily="2" charset="-52"/>
                </a:rPr>
                <a:t> </a:t>
              </a:r>
              <a:r>
                <a:rPr lang="ru-RU" sz="1800" b="1" dirty="0">
                  <a:solidFill>
                    <a:schemeClr val="bg1"/>
                  </a:solidFill>
                  <a:latin typeface="Montserrat" pitchFamily="2" charset="-52"/>
                </a:rPr>
                <a:t>в Едином окне мониторинга </a:t>
              </a:r>
              <a:br>
                <a:rPr lang="ru-RU" sz="1800" b="1" dirty="0">
                  <a:solidFill>
                    <a:schemeClr val="bg1"/>
                  </a:solidFill>
                  <a:latin typeface="Montserrat" pitchFamily="2" charset="-52"/>
                </a:rPr>
              </a:br>
              <a:r>
                <a:rPr lang="ru-RU" sz="1800" b="1" dirty="0">
                  <a:solidFill>
                    <a:schemeClr val="bg1"/>
                  </a:solidFill>
                  <a:latin typeface="Montserrat" pitchFamily="2" charset="-52"/>
                </a:rPr>
                <a:t>и отчётности</a:t>
              </a:r>
              <a:endParaRPr lang="en-US" sz="1800" b="1" dirty="0">
                <a:solidFill>
                  <a:schemeClr val="bg1"/>
                </a:solidFill>
                <a:latin typeface="Montserrat" pitchFamily="2" charset="-52"/>
              </a:endParaRPr>
            </a:p>
          </p:txBody>
        </p:sp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CB0F45AC-B2EC-0442-E0FC-3FFE3245E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7577512" y="1904788"/>
              <a:ext cx="680028" cy="68002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5" name="Рисунок 64" descr="Изображение выглядит как Графика, графический дизайн, Шрифт, логотип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83A9A96-119C-2F67-3488-2E6AF9A9E54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841" y="1239612"/>
            <a:ext cx="999318" cy="779688"/>
          </a:xfrm>
          <a:prstGeom prst="rect">
            <a:avLst/>
          </a:prstGeom>
        </p:spPr>
      </p:pic>
      <p:pic>
        <p:nvPicPr>
          <p:cNvPr id="3" name="Graphic 8">
            <a:extLst>
              <a:ext uri="{FF2B5EF4-FFF2-40B4-BE49-F238E27FC236}">
                <a16:creationId xmlns:a16="http://schemas.microsoft.com/office/drawing/2014/main" id="{913D723F-59A4-2A0F-976F-2DB7BE97937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 r="74565"/>
          <a:stretch/>
        </p:blipFill>
        <p:spPr>
          <a:xfrm>
            <a:off x="305674" y="6253504"/>
            <a:ext cx="364889" cy="31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3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67679c2-9836-4902-a7c0-866629d950b8 (1)">
            <a:hlinkClick r:id="" action="ppaction://media"/>
            <a:extLst>
              <a:ext uri="{FF2B5EF4-FFF2-40B4-BE49-F238E27FC236}">
                <a16:creationId xmlns:a16="http://schemas.microsoft.com/office/drawing/2014/main" id="{57DF51A5-6C45-49BD-FCA9-0B60B870F6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-4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6DAF68-B2B4-4D24-8CF2-6D724EB163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8512" y="1628488"/>
            <a:ext cx="10498137" cy="2476787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sz="4400" b="0" dirty="0">
                <a:ln w="19050">
                  <a:noFill/>
                </a:ln>
                <a:latin typeface="Montserrat ExtraBold" pitchFamily="2" charset="-52"/>
              </a:rPr>
              <a:t>СИСТЕМА МОНИТОРИНГА ЭМИССИЙ </a:t>
            </a:r>
            <a:r>
              <a:rPr lang="ru-RU" sz="4400" b="0" dirty="0">
                <a:ln w="19050">
                  <a:noFill/>
                </a:ln>
                <a:solidFill>
                  <a:srgbClr val="21DE8C"/>
                </a:solidFill>
                <a:latin typeface="Montserrat ExtraBold" pitchFamily="2" charset="-52"/>
              </a:rPr>
              <a:t>НОВОГО ПОКОЛЕНИЯ</a:t>
            </a:r>
            <a:endParaRPr lang="ru-KZ" sz="4400" b="0" dirty="0">
              <a:ln w="19050">
                <a:noFill/>
              </a:ln>
              <a:solidFill>
                <a:srgbClr val="21DE8C"/>
              </a:solidFill>
              <a:latin typeface="Montserrat ExtraBold" pitchFamily="2" charset="-52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1FB367-3BF5-44A0-BC49-E392153E49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766" y="5950857"/>
            <a:ext cx="9144000" cy="388258"/>
          </a:xfrm>
        </p:spPr>
        <p:txBody>
          <a:bodyPr/>
          <a:lstStyle/>
          <a:p>
            <a:r>
              <a:rPr lang="ru-RU" sz="1600" b="1" dirty="0">
                <a:solidFill>
                  <a:schemeClr val="bg1">
                    <a:lumMod val="95000"/>
                  </a:schemeClr>
                </a:solidFill>
              </a:rPr>
              <a:t>Февраль 2026</a:t>
            </a:r>
            <a:endParaRPr lang="ru-KZ" sz="1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46D4CAEB-74F2-4BFC-9C6B-4B4944BEE747}"/>
              </a:ext>
            </a:extLst>
          </p:cNvPr>
          <p:cNvGrpSpPr/>
          <p:nvPr/>
        </p:nvGrpSpPr>
        <p:grpSpPr>
          <a:xfrm>
            <a:off x="826816" y="723687"/>
            <a:ext cx="3935824" cy="833272"/>
            <a:chOff x="633776" y="665267"/>
            <a:chExt cx="3935824" cy="83327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5" name="Graphic 8">
              <a:extLst>
                <a:ext uri="{FF2B5EF4-FFF2-40B4-BE49-F238E27FC236}">
                  <a16:creationId xmlns:a16="http://schemas.microsoft.com/office/drawing/2014/main" id="{BA503952-6EE6-B990-DC36-1ED46768B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74565"/>
            <a:stretch/>
          </p:blipFill>
          <p:spPr>
            <a:xfrm>
              <a:off x="633776" y="665267"/>
              <a:ext cx="953724" cy="833272"/>
            </a:xfrm>
            <a:prstGeom prst="rect">
              <a:avLst/>
            </a:prstGeom>
          </p:spPr>
        </p:pic>
        <p:pic>
          <p:nvPicPr>
            <p:cNvPr id="19" name="Graphic 8">
              <a:extLst>
                <a:ext uri="{FF2B5EF4-FFF2-40B4-BE49-F238E27FC236}">
                  <a16:creationId xmlns:a16="http://schemas.microsoft.com/office/drawing/2014/main" id="{C954B3D3-3AB0-9CD7-D917-2121932DD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30577" t="16958" b="16958"/>
            <a:stretch/>
          </p:blipFill>
          <p:spPr>
            <a:xfrm>
              <a:off x="1689100" y="812801"/>
              <a:ext cx="2880500" cy="6093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851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emissions pitch theme">
  <a:themeElements>
    <a:clrScheme name="Другая 3">
      <a:dk1>
        <a:sysClr val="windowText" lastClr="000000"/>
      </a:dk1>
      <a:lt1>
        <a:sysClr val="window" lastClr="FFFFFF"/>
      </a:lt1>
      <a:dk2>
        <a:srgbClr val="2868A4"/>
      </a:dk2>
      <a:lt2>
        <a:srgbClr val="DEE5EE"/>
      </a:lt2>
      <a:accent1>
        <a:srgbClr val="2868A4"/>
      </a:accent1>
      <a:accent2>
        <a:srgbClr val="5A80AD"/>
      </a:accent2>
      <a:accent3>
        <a:srgbClr val="449FD8"/>
      </a:accent3>
      <a:accent4>
        <a:srgbClr val="4BACC6"/>
      </a:accent4>
      <a:accent5>
        <a:srgbClr val="F79646"/>
      </a:accent5>
      <a:accent6>
        <a:srgbClr val="C0504D"/>
      </a:accent6>
      <a:hlink>
        <a:srgbClr val="0000FF"/>
      </a:hlink>
      <a:folHlink>
        <a:srgbClr val="800080"/>
      </a:folHlink>
    </a:clrScheme>
    <a:fontScheme name="Другая 3">
      <a:majorFont>
        <a:latin typeface="Montserrat SemiBold"/>
        <a:ea typeface=""/>
        <a:cs typeface=""/>
      </a:majorFont>
      <a:minorFont>
        <a:latin typeface="Montserrat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1">
              <a:lumMod val="85000"/>
            </a:schemeClr>
          </a:solidFill>
          <a:prstDash val="soli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600" dirty="0" err="1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missions pitch theme" id="{6CC0A6FC-A384-438F-A6C7-688F788943EE}" vid="{EE0CF4FE-FE56-4963-85D5-3A4D4B3F1D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emissions pitch theme</Template>
  <TotalTime>5033</TotalTime>
  <Words>831</Words>
  <Application>Microsoft Macintosh PowerPoint</Application>
  <PresentationFormat>Широкоэкранный</PresentationFormat>
  <Paragraphs>116</Paragraphs>
  <Slides>9</Slides>
  <Notes>7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8" baseType="lpstr">
      <vt:lpstr>Arial</vt:lpstr>
      <vt:lpstr>Aptos</vt:lpstr>
      <vt:lpstr>Calibri</vt:lpstr>
      <vt:lpstr>Aptos Narrow</vt:lpstr>
      <vt:lpstr>Quattrocento Sans</vt:lpstr>
      <vt:lpstr>Montserrat ExtraBold</vt:lpstr>
      <vt:lpstr>Montserrat</vt:lpstr>
      <vt:lpstr>emissions pitch theme</vt:lpstr>
      <vt:lpstr>think-cell Slide</vt:lpstr>
      <vt:lpstr>СИСТЕМА МОНИТОРИНГА ЭМИССИЙ НОВОГО ПОКОЛЕНИЯ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ВНЕДРЕНИЕ В ПРОМЫШЛЕННЫЙ КОНТУР ПРЕДПРИЯТИЯ ОБЪЕДИНИЛО ВСЕ ЭКОЛОГИЧЕСКИЕ ПРОЦЕССЫ</vt:lpstr>
      <vt:lpstr>СИСТЕМА МОНИТОРИНГА ЭМИССИЙ НОВОГО ПОКОЛЕНИЯ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Akku Bakisheva</cp:lastModifiedBy>
  <cp:revision>159</cp:revision>
  <dcterms:created xsi:type="dcterms:W3CDTF">2025-11-04T11:20:06Z</dcterms:created>
  <dcterms:modified xsi:type="dcterms:W3CDTF">2026-02-06T07:44:58Z</dcterms:modified>
</cp:coreProperties>
</file>